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4"/>
    <p:sldMasterId id="2147483701" r:id="rId5"/>
    <p:sldMasterId id="214748370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Helvetica Neue Light"/>
      <p:regular r:id="rId51"/>
      <p:bold r:id="rId52"/>
      <p:italic r:id="rId53"/>
      <p:boldItalic r:id="rId54"/>
    </p:embeddedFont>
    <p:embeddedFont>
      <p:font typeface="DM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Light-regular.fntdata"/><Relationship Id="rId50" Type="http://schemas.openxmlformats.org/officeDocument/2006/relationships/slide" Target="slides/slide43.xml"/><Relationship Id="rId53" Type="http://schemas.openxmlformats.org/officeDocument/2006/relationships/font" Target="fonts/HelveticaNeueLight-italic.fntdata"/><Relationship Id="rId52" Type="http://schemas.openxmlformats.org/officeDocument/2006/relationships/font" Target="fonts/HelveticaNeueLight-bold.fntdata"/><Relationship Id="rId11" Type="http://schemas.openxmlformats.org/officeDocument/2006/relationships/slide" Target="slides/slide4.xml"/><Relationship Id="rId55" Type="http://schemas.openxmlformats.org/officeDocument/2006/relationships/font" Target="fonts/DMSans-regular.fntdata"/><Relationship Id="rId10" Type="http://schemas.openxmlformats.org/officeDocument/2006/relationships/slide" Target="slides/slide3.xml"/><Relationship Id="rId54" Type="http://schemas.openxmlformats.org/officeDocument/2006/relationships/font" Target="fonts/HelveticaNeueLight-boldItalic.fntdata"/><Relationship Id="rId13" Type="http://schemas.openxmlformats.org/officeDocument/2006/relationships/slide" Target="slides/slide6.xml"/><Relationship Id="rId57" Type="http://schemas.openxmlformats.org/officeDocument/2006/relationships/font" Target="fonts/DMSans-italic.fntdata"/><Relationship Id="rId12" Type="http://schemas.openxmlformats.org/officeDocument/2006/relationships/slide" Target="slides/slide5.xml"/><Relationship Id="rId56" Type="http://schemas.openxmlformats.org/officeDocument/2006/relationships/font" Target="fonts/DMSans-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DMSans-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3ef817a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3ef817a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1df0af1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1df0af1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e46262842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e462628423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462628423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462628423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46262842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46262842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46262842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e46262842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46262842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46262842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e462628423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e462628423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e462628423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e462628423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e46262842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e46262842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46262842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46262842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3ef817a6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3ef817a6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e46262842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e46262842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462628423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e46262842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1df0af16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1df0af16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46262842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e462628423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e1df0af16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e1df0af16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e3ef817a66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e3ef817a66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e3ef817a66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1e3ef817a66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462628423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462628423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e46262842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e46262842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e46262842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e46262842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4626284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4626284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462628423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e462628423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e1df0af16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e1df0af16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462628423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e462628423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e462628423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e462628423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e3ef817a6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e3ef817a6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f20a57c2d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f20a57c2d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f20a57c2d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f20a57c2d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f20a57c2d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f20a57c2d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e3ef817a6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e3ef817a6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e3ef817a6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1e3ef817a66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3ef817a6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e3ef817a6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e462628423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e462628423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e462628423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e462628423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e462628423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e462628423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e462628423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e462628423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e3ef817a6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e3ef817a6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46262842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46262842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46262842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46262842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46262842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46262842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46262842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46262842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5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7" name="Shape 67"/>
        <p:cNvGrpSpPr/>
        <p:nvPr/>
      </p:nvGrpSpPr>
      <p:grpSpPr>
        <a:xfrm>
          <a:off x="0" y="0"/>
          <a:ext cx="0" cy="0"/>
          <a:chOff x="0" y="0"/>
          <a:chExt cx="0" cy="0"/>
        </a:xfrm>
      </p:grpSpPr>
      <p:sp>
        <p:nvSpPr>
          <p:cNvPr id="68" name="Google Shape;68;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9" name="Google Shape;69;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0" name="Google Shape;70;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5" name="Google Shape;75;p2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3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0" name="Shape 100"/>
        <p:cNvGrpSpPr/>
        <p:nvPr/>
      </p:nvGrpSpPr>
      <p:grpSpPr>
        <a:xfrm>
          <a:off x="0" y="0"/>
          <a:ext cx="0" cy="0"/>
          <a:chOff x="0" y="0"/>
          <a:chExt cx="0" cy="0"/>
        </a:xfrm>
      </p:grpSpPr>
      <p:pic>
        <p:nvPicPr>
          <p:cNvPr id="101" name="Google Shape;101;p3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6" name="Shape 106"/>
        <p:cNvGrpSpPr/>
        <p:nvPr/>
      </p:nvGrpSpPr>
      <p:grpSpPr>
        <a:xfrm>
          <a:off x="0" y="0"/>
          <a:ext cx="0" cy="0"/>
          <a:chOff x="0" y="0"/>
          <a:chExt cx="0" cy="0"/>
        </a:xfrm>
      </p:grpSpPr>
      <p:sp>
        <p:nvSpPr>
          <p:cNvPr id="107" name="Google Shape;107;p3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8" name="Google Shape;108;p3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0" name="Shape 110"/>
        <p:cNvGrpSpPr/>
        <p:nvPr/>
      </p:nvGrpSpPr>
      <p:grpSpPr>
        <a:xfrm>
          <a:off x="0" y="0"/>
          <a:ext cx="0" cy="0"/>
          <a:chOff x="0" y="0"/>
          <a:chExt cx="0" cy="0"/>
        </a:xfrm>
      </p:grpSpPr>
      <p:sp>
        <p:nvSpPr>
          <p:cNvPr id="111" name="Google Shape;11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2" name="Google Shape;11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3" name="Google Shape;11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4" name="Shape 114"/>
        <p:cNvGrpSpPr/>
        <p:nvPr/>
      </p:nvGrpSpPr>
      <p:grpSpPr>
        <a:xfrm>
          <a:off x="0" y="0"/>
          <a:ext cx="0" cy="0"/>
          <a:chOff x="0" y="0"/>
          <a:chExt cx="0" cy="0"/>
        </a:xfrm>
      </p:grpSpPr>
      <p:sp>
        <p:nvSpPr>
          <p:cNvPr id="115" name="Google Shape;11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 name="Shape 116"/>
        <p:cNvGrpSpPr/>
        <p:nvPr/>
      </p:nvGrpSpPr>
      <p:grpSpPr>
        <a:xfrm>
          <a:off x="0" y="0"/>
          <a:ext cx="0" cy="0"/>
          <a:chOff x="0" y="0"/>
          <a:chExt cx="0" cy="0"/>
        </a:xfrm>
      </p:grpSpPr>
      <p:sp>
        <p:nvSpPr>
          <p:cNvPr id="117" name="Google Shape;117;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18" name="Google Shape;11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9" name="Shape 119"/>
        <p:cNvGrpSpPr/>
        <p:nvPr/>
      </p:nvGrpSpPr>
      <p:grpSpPr>
        <a:xfrm>
          <a:off x="0" y="0"/>
          <a:ext cx="0" cy="0"/>
          <a:chOff x="0" y="0"/>
          <a:chExt cx="0" cy="0"/>
        </a:xfrm>
      </p:grpSpPr>
      <p:sp>
        <p:nvSpPr>
          <p:cNvPr id="120" name="Google Shape;120;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1" name="Google Shape;121;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2" name="Google Shape;122;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3" name="Google Shape;12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6" name="Google Shape;12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sp>
        <p:nvSpPr>
          <p:cNvPr id="128" name="Google Shape;128;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29" name="Google Shape;129;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30" name="Google Shape;13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1" name="Shape 131"/>
        <p:cNvGrpSpPr/>
        <p:nvPr/>
      </p:nvGrpSpPr>
      <p:grpSpPr>
        <a:xfrm>
          <a:off x="0" y="0"/>
          <a:ext cx="0" cy="0"/>
          <a:chOff x="0" y="0"/>
          <a:chExt cx="0" cy="0"/>
        </a:xfrm>
      </p:grpSpPr>
      <p:sp>
        <p:nvSpPr>
          <p:cNvPr id="132" name="Google Shape;132;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3" name="Google Shape;13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37" name="Google Shape;137;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9" name="Google Shape;13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42" name="Google Shape;14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sp>
        <p:nvSpPr>
          <p:cNvPr id="144" name="Google Shape;144;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45" name="Google Shape;145;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46" name="Google Shape;14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id="148" name="Google Shape;148;p4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49" name="Shape 149"/>
        <p:cNvGrpSpPr/>
        <p:nvPr/>
      </p:nvGrpSpPr>
      <p:grpSpPr>
        <a:xfrm>
          <a:off x="0" y="0"/>
          <a:ext cx="0" cy="0"/>
          <a:chOff x="0" y="0"/>
          <a:chExt cx="0" cy="0"/>
        </a:xfrm>
      </p:grpSpPr>
      <p:pic>
        <p:nvPicPr>
          <p:cNvPr id="150" name="Google Shape;150;p4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51" name="Shape 151"/>
        <p:cNvGrpSpPr/>
        <p:nvPr/>
      </p:nvGrpSpPr>
      <p:grpSpPr>
        <a:xfrm>
          <a:off x="0" y="0"/>
          <a:ext cx="0" cy="0"/>
          <a:chOff x="0" y="0"/>
          <a:chExt cx="0" cy="0"/>
        </a:xfrm>
      </p:grpSpPr>
      <p:pic>
        <p:nvPicPr>
          <p:cNvPr id="152" name="Google Shape;152;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id="154" name="Google Shape;154;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5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id="159" name="Google Shape;159;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p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_3">
    <p:spTree>
      <p:nvGrpSpPr>
        <p:cNvPr id="165" name="Shape 165"/>
        <p:cNvGrpSpPr/>
        <p:nvPr/>
      </p:nvGrpSpPr>
      <p:grpSpPr>
        <a:xfrm>
          <a:off x="0" y="0"/>
          <a:ext cx="0" cy="0"/>
          <a:chOff x="0" y="0"/>
          <a:chExt cx="0" cy="0"/>
        </a:xfrm>
      </p:grpSpPr>
      <p:pic>
        <p:nvPicPr>
          <p:cNvPr id="166" name="Google Shape;166;p5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6" Type="http://schemas.openxmlformats.org/officeDocument/2006/relationships/theme" Target="../theme/theme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2.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21" Type="http://schemas.openxmlformats.org/officeDocument/2006/relationships/theme" Target="../theme/theme4.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19" Type="http://schemas.openxmlformats.org/officeDocument/2006/relationships/slideLayout" Target="../slideLayouts/slideLayout51.xml"/><Relationship Id="rId6" Type="http://schemas.openxmlformats.org/officeDocument/2006/relationships/slideLayout" Target="../slideLayouts/slideLayout38.xml"/><Relationship Id="rId18" Type="http://schemas.openxmlformats.org/officeDocument/2006/relationships/slideLayout" Target="../slideLayouts/slideLayout50.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5" name="Google Shape;6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66" name="Google Shape;6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2" name="Shape 102"/>
        <p:cNvGrpSpPr/>
        <p:nvPr/>
      </p:nvGrpSpPr>
      <p:grpSpPr>
        <a:xfrm>
          <a:off x="0" y="0"/>
          <a:ext cx="0" cy="0"/>
          <a:chOff x="0" y="0"/>
          <a:chExt cx="0" cy="0"/>
        </a:xfrm>
      </p:grpSpPr>
      <p:sp>
        <p:nvSpPr>
          <p:cNvPr id="103" name="Google Shape;103;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4" name="Google Shape;104;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5" name="Google Shape;10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52.png"/><Relationship Id="rId6"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7.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65.png"/><Relationship Id="rId6"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image" Target="../media/image61.png"/><Relationship Id="rId5" Type="http://schemas.openxmlformats.org/officeDocument/2006/relationships/image" Target="../media/image79.png"/><Relationship Id="rId6"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www.youtube.com/watch?v=aa5TJ9OrbO8" TargetMode="External"/><Relationship Id="rId4" Type="http://schemas.openxmlformats.org/officeDocument/2006/relationships/image" Target="../media/image6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www.youtube.com/watch?v=48lBrNMxjUQ" TargetMode="External"/><Relationship Id="rId4" Type="http://schemas.openxmlformats.org/officeDocument/2006/relationships/image" Target="../media/image6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61.png"/><Relationship Id="rId9" Type="http://schemas.openxmlformats.org/officeDocument/2006/relationships/image" Target="../media/image51.png"/><Relationship Id="rId5" Type="http://schemas.openxmlformats.org/officeDocument/2006/relationships/image" Target="../media/image84.png"/><Relationship Id="rId6" Type="http://schemas.openxmlformats.org/officeDocument/2006/relationships/image" Target="../media/image73.png"/><Relationship Id="rId7" Type="http://schemas.openxmlformats.org/officeDocument/2006/relationships/image" Target="../media/image78.png"/><Relationship Id="rId8" Type="http://schemas.openxmlformats.org/officeDocument/2006/relationships/image" Target="../media/image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6.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0.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70.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6.xml"/><Relationship Id="rId3"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69.png"/><Relationship Id="rId5" Type="http://schemas.openxmlformats.org/officeDocument/2006/relationships/image" Target="../media/image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71.png"/><Relationship Id="rId4" Type="http://schemas.openxmlformats.org/officeDocument/2006/relationships/image" Target="../media/image77.png"/><Relationship Id="rId5" Type="http://schemas.openxmlformats.org/officeDocument/2006/relationships/image" Target="../media/image8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75.png"/><Relationship Id="rId4" Type="http://schemas.openxmlformats.org/officeDocument/2006/relationships/hyperlink" Target="https://medium.com/data-hackers/pandas-combinando-data-frames-com-merge-e-concat-10e7d07ca5ec"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56"/>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172" name="Google Shape;172;p56"/>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73" name="Google Shape;173;p56"/>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74" name="Google Shape;174;p56"/>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75" name="Google Shape;175;p56"/>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6"/>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6"/>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56"/>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179" name="Google Shape;179;p56"/>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pic>
        <p:nvPicPr>
          <p:cNvPr id="180" name="Google Shape;180;p56"/>
          <p:cNvPicPr preferRelativeResize="0"/>
          <p:nvPr/>
        </p:nvPicPr>
        <p:blipFill rotWithShape="1">
          <a:blip r:embed="rId5">
            <a:alphaModFix/>
          </a:blip>
          <a:srcRect b="20603" l="1107" r="9574" t="15470"/>
          <a:stretch/>
        </p:blipFill>
        <p:spPr>
          <a:xfrm>
            <a:off x="7186529" y="2022075"/>
            <a:ext cx="1011580" cy="957190"/>
          </a:xfrm>
          <a:prstGeom prst="rect">
            <a:avLst/>
          </a:prstGeom>
          <a:noFill/>
          <a:ln>
            <a:noFill/>
          </a:ln>
        </p:spPr>
      </p:pic>
      <p:sp>
        <p:nvSpPr>
          <p:cNvPr id="181" name="Google Shape;181;p56"/>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182" name="Google Shape;182;p56"/>
          <p:cNvPicPr preferRelativeResize="0"/>
          <p:nvPr/>
        </p:nvPicPr>
        <p:blipFill rotWithShape="1">
          <a:blip r:embed="rId6">
            <a:alphaModFix/>
          </a:blip>
          <a:srcRect b="6156" l="0" r="0" t="0"/>
          <a:stretch/>
        </p:blipFill>
        <p:spPr>
          <a:xfrm>
            <a:off x="7186529" y="3282451"/>
            <a:ext cx="1010563" cy="870630"/>
          </a:xfrm>
          <a:prstGeom prst="rect">
            <a:avLst/>
          </a:prstGeom>
          <a:noFill/>
          <a:ln>
            <a:noFill/>
          </a:ln>
        </p:spPr>
      </p:pic>
      <p:sp>
        <p:nvSpPr>
          <p:cNvPr id="183" name="Google Shape;183;p56"/>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65"/>
          <p:cNvSpPr txBox="1"/>
          <p:nvPr>
            <p:ph type="title"/>
          </p:nvPr>
        </p:nvSpPr>
        <p:spPr>
          <a:xfrm>
            <a:off x="761925" y="492775"/>
            <a:ext cx="5377500" cy="131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Funções de agregação</a:t>
            </a:r>
            <a:endParaRPr b="1" sz="440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2" name="Google Shape;252;p65"/>
          <p:cNvSpPr txBox="1"/>
          <p:nvPr>
            <p:ph idx="1" type="body"/>
          </p:nvPr>
        </p:nvSpPr>
        <p:spPr>
          <a:xfrm>
            <a:off x="338975" y="1998375"/>
            <a:ext cx="6475800" cy="8967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b="1" lang="pt-BR" sz="1350">
                <a:highlight>
                  <a:schemeClr val="accent6"/>
                </a:highlight>
                <a:latin typeface="DM Sans"/>
                <a:ea typeface="DM Sans"/>
                <a:cs typeface="DM Sans"/>
                <a:sym typeface="DM Sans"/>
              </a:rPr>
              <a:t>describe(): </a:t>
            </a:r>
            <a:r>
              <a:rPr lang="pt-BR" sz="1350">
                <a:latin typeface="DM Sans"/>
                <a:ea typeface="DM Sans"/>
                <a:cs typeface="DM Sans"/>
                <a:sym typeface="DM Sans"/>
              </a:rPr>
              <a:t>gera estatísticas descritivas para uma série ou dataframe, incluindo a contagem, média, desvio padrão, valor mínimo e máximo, e quartis.</a:t>
            </a:r>
            <a:endParaRPr sz="1350">
              <a:latin typeface="DM Sans"/>
              <a:ea typeface="DM Sans"/>
              <a:cs typeface="DM Sans"/>
              <a:sym typeface="DM Sans"/>
            </a:endParaRPr>
          </a:p>
        </p:txBody>
      </p:sp>
      <p:pic>
        <p:nvPicPr>
          <p:cNvPr id="253" name="Google Shape;253;p65"/>
          <p:cNvPicPr preferRelativeResize="0"/>
          <p:nvPr/>
        </p:nvPicPr>
        <p:blipFill>
          <a:blip r:embed="rId3">
            <a:alphaModFix/>
          </a:blip>
          <a:stretch>
            <a:fillRect/>
          </a:stretch>
        </p:blipFill>
        <p:spPr>
          <a:xfrm>
            <a:off x="1795275" y="2832000"/>
            <a:ext cx="5292374" cy="2059100"/>
          </a:xfrm>
          <a:prstGeom prst="rect">
            <a:avLst/>
          </a:prstGeom>
          <a:noFill/>
          <a:ln>
            <a:noFill/>
          </a:ln>
        </p:spPr>
      </p:pic>
      <p:pic>
        <p:nvPicPr>
          <p:cNvPr id="254" name="Google Shape;254;p65"/>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66"/>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Group By</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6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65" name="Google Shape;265;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66" name="Google Shape;266;p67"/>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a:t>
            </a:r>
            <a:endParaRPr b="1" sz="4000">
              <a:solidFill>
                <a:schemeClr val="dk1"/>
              </a:solidFill>
              <a:latin typeface="DM Sans"/>
              <a:ea typeface="DM Sans"/>
              <a:cs typeface="DM Sans"/>
              <a:sym typeface="DM Sans"/>
            </a:endParaRPr>
          </a:p>
        </p:txBody>
      </p:sp>
      <p:sp>
        <p:nvSpPr>
          <p:cNvPr id="267" name="Google Shape;267;p67"/>
          <p:cNvSpPr txBox="1"/>
          <p:nvPr/>
        </p:nvSpPr>
        <p:spPr>
          <a:xfrm>
            <a:off x="457725" y="2290650"/>
            <a:ext cx="45765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Digamos que gostaríamos de saber a média de calorias por restaurante da nossa base, </a:t>
            </a:r>
            <a:r>
              <a:rPr b="1" lang="pt-BR" sz="1350">
                <a:solidFill>
                  <a:schemeClr val="dk1"/>
                </a:solidFill>
                <a:highlight>
                  <a:srgbClr val="EAFF6A"/>
                </a:highlight>
                <a:latin typeface="DM Sans"/>
                <a:ea typeface="DM Sans"/>
                <a:cs typeface="DM Sans"/>
                <a:sym typeface="DM Sans"/>
              </a:rPr>
              <a:t>como podemos fazer isso?</a:t>
            </a:r>
            <a:endParaRPr b="1" sz="1350">
              <a:solidFill>
                <a:schemeClr val="dk1"/>
              </a:solidFill>
              <a:highlight>
                <a:srgbClr val="EAFF6A"/>
              </a:highlight>
              <a:latin typeface="DM Sans"/>
              <a:ea typeface="DM Sans"/>
              <a:cs typeface="DM Sans"/>
              <a:sym typeface="DM Sans"/>
            </a:endParaRPr>
          </a:p>
        </p:txBody>
      </p:sp>
      <p:pic>
        <p:nvPicPr>
          <p:cNvPr id="268" name="Google Shape;268;p67"/>
          <p:cNvPicPr preferRelativeResize="0"/>
          <p:nvPr/>
        </p:nvPicPr>
        <p:blipFill>
          <a:blip r:embed="rId5">
            <a:alphaModFix/>
          </a:blip>
          <a:stretch>
            <a:fillRect/>
          </a:stretch>
        </p:blipFill>
        <p:spPr>
          <a:xfrm>
            <a:off x="5352125" y="1327100"/>
            <a:ext cx="3527576" cy="2670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6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74" name="Google Shape;274;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5" name="Google Shape;275;p6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a:t>
            </a:r>
            <a:endParaRPr b="1" sz="4000">
              <a:solidFill>
                <a:schemeClr val="dk1"/>
              </a:solidFill>
              <a:latin typeface="DM Sans"/>
              <a:ea typeface="DM Sans"/>
              <a:cs typeface="DM Sans"/>
              <a:sym typeface="DM Sans"/>
            </a:endParaRPr>
          </a:p>
        </p:txBody>
      </p:sp>
      <p:sp>
        <p:nvSpPr>
          <p:cNvPr id="276" name="Google Shape;276;p68"/>
          <p:cNvSpPr txBox="1"/>
          <p:nvPr/>
        </p:nvSpPr>
        <p:spPr>
          <a:xfrm>
            <a:off x="457725" y="2290650"/>
            <a:ext cx="4576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groupby é uma função de agregação que permite agrupar os dados de um dataframe com base em uma ou mais colunas e, em seguida, aplicar funções de agregação a esses grupos. </a:t>
            </a:r>
            <a:r>
              <a:rPr b="1" lang="pt-BR" sz="1350">
                <a:solidFill>
                  <a:schemeClr val="dk1"/>
                </a:solidFill>
                <a:highlight>
                  <a:srgbClr val="EAFF6A"/>
                </a:highlight>
                <a:latin typeface="DM Sans"/>
                <a:ea typeface="DM Sans"/>
                <a:cs typeface="DM Sans"/>
                <a:sym typeface="DM Sans"/>
              </a:rPr>
              <a:t>Ele é especialmente útil para analisar grandes conjuntos de dados.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77" name="Google Shape;277;p68"/>
          <p:cNvPicPr preferRelativeResize="0"/>
          <p:nvPr/>
        </p:nvPicPr>
        <p:blipFill>
          <a:blip r:embed="rId5">
            <a:alphaModFix/>
          </a:blip>
          <a:stretch>
            <a:fillRect/>
          </a:stretch>
        </p:blipFill>
        <p:spPr>
          <a:xfrm>
            <a:off x="5300749" y="1402824"/>
            <a:ext cx="3393576" cy="264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6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3" name="Google Shape;283;p6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4" name="Google Shape;284;p69"/>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a:t>
            </a:r>
            <a:endParaRPr b="1" sz="4000">
              <a:solidFill>
                <a:schemeClr val="dk1"/>
              </a:solidFill>
              <a:latin typeface="DM Sans"/>
              <a:ea typeface="DM Sans"/>
              <a:cs typeface="DM Sans"/>
              <a:sym typeface="DM Sans"/>
            </a:endParaRPr>
          </a:p>
        </p:txBody>
      </p:sp>
      <p:sp>
        <p:nvSpPr>
          <p:cNvPr id="285" name="Google Shape;285;p69"/>
          <p:cNvSpPr txBox="1"/>
          <p:nvPr/>
        </p:nvSpPr>
        <p:spPr>
          <a:xfrm>
            <a:off x="457725" y="2290650"/>
            <a:ext cx="45765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É possível utilizar qualquer uma das funções de agregação e também aplicá-las sobre todas as colunas.</a:t>
            </a:r>
            <a:endParaRPr sz="1350">
              <a:solidFill>
                <a:schemeClr val="dk1"/>
              </a:solidFill>
              <a:latin typeface="DM Sans"/>
              <a:ea typeface="DM Sans"/>
              <a:cs typeface="DM Sans"/>
              <a:sym typeface="DM Sans"/>
            </a:endParaRPr>
          </a:p>
        </p:txBody>
      </p:sp>
      <p:pic>
        <p:nvPicPr>
          <p:cNvPr id="286" name="Google Shape;286;p69"/>
          <p:cNvPicPr preferRelativeResize="0"/>
          <p:nvPr/>
        </p:nvPicPr>
        <p:blipFill>
          <a:blip r:embed="rId5">
            <a:alphaModFix/>
          </a:blip>
          <a:stretch>
            <a:fillRect/>
          </a:stretch>
        </p:blipFill>
        <p:spPr>
          <a:xfrm>
            <a:off x="4981725" y="1203325"/>
            <a:ext cx="3811124" cy="2736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7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2" name="Google Shape;292;p7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3" name="Google Shape;293;p7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 Agg</a:t>
            </a:r>
            <a:endParaRPr b="1" sz="4000">
              <a:solidFill>
                <a:schemeClr val="dk1"/>
              </a:solidFill>
              <a:latin typeface="DM Sans"/>
              <a:ea typeface="DM Sans"/>
              <a:cs typeface="DM Sans"/>
              <a:sym typeface="DM Sans"/>
            </a:endParaRPr>
          </a:p>
        </p:txBody>
      </p:sp>
      <p:sp>
        <p:nvSpPr>
          <p:cNvPr id="294" name="Google Shape;294;p70"/>
          <p:cNvSpPr txBox="1"/>
          <p:nvPr/>
        </p:nvSpPr>
        <p:spPr>
          <a:xfrm>
            <a:off x="457725" y="2290650"/>
            <a:ext cx="45765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agg() </a:t>
            </a:r>
            <a:r>
              <a:rPr lang="pt-BR" sz="1350">
                <a:solidFill>
                  <a:schemeClr val="dk1"/>
                </a:solidFill>
                <a:latin typeface="DM Sans"/>
                <a:ea typeface="DM Sans"/>
                <a:cs typeface="DM Sans"/>
                <a:sym typeface="DM Sans"/>
              </a:rPr>
              <a:t>é uma função de agregação que permite aplicar várias funções de agregação a uma coluna ou conjunto de colunas em um dataframe. Essa função é frequentemente usada em conjunto com o método groupby() </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7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00" name="Google Shape;300;p71"/>
          <p:cNvSpPr txBox="1"/>
          <p:nvPr/>
        </p:nvSpPr>
        <p:spPr>
          <a:xfrm>
            <a:off x="519125" y="504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 Agg</a:t>
            </a:r>
            <a:endParaRPr b="1" sz="4000">
              <a:solidFill>
                <a:schemeClr val="dk1"/>
              </a:solidFill>
              <a:latin typeface="DM Sans"/>
              <a:ea typeface="DM Sans"/>
              <a:cs typeface="DM Sans"/>
              <a:sym typeface="DM Sans"/>
            </a:endParaRPr>
          </a:p>
        </p:txBody>
      </p:sp>
      <p:pic>
        <p:nvPicPr>
          <p:cNvPr id="301" name="Google Shape;301;p71"/>
          <p:cNvPicPr preferRelativeResize="0"/>
          <p:nvPr/>
        </p:nvPicPr>
        <p:blipFill>
          <a:blip r:embed="rId4">
            <a:alphaModFix/>
          </a:blip>
          <a:stretch>
            <a:fillRect/>
          </a:stretch>
        </p:blipFill>
        <p:spPr>
          <a:xfrm>
            <a:off x="1752463" y="1500125"/>
            <a:ext cx="5639070" cy="282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2"/>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Ordenação</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73"/>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312" name="Google Shape;312;p7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3" name="Google Shape;313;p73"/>
          <p:cNvSpPr txBox="1"/>
          <p:nvPr/>
        </p:nvSpPr>
        <p:spPr>
          <a:xfrm>
            <a:off x="3547925" y="9823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Ordenação</a:t>
            </a:r>
            <a:endParaRPr b="1" sz="4000">
              <a:solidFill>
                <a:schemeClr val="dk1"/>
              </a:solidFill>
              <a:latin typeface="DM Sans"/>
              <a:ea typeface="DM Sans"/>
              <a:cs typeface="DM Sans"/>
              <a:sym typeface="DM Sans"/>
            </a:endParaRPr>
          </a:p>
        </p:txBody>
      </p:sp>
      <p:sp>
        <p:nvSpPr>
          <p:cNvPr id="314" name="Google Shape;314;p73"/>
          <p:cNvSpPr txBox="1"/>
          <p:nvPr/>
        </p:nvSpPr>
        <p:spPr>
          <a:xfrm>
            <a:off x="3547925" y="2161050"/>
            <a:ext cx="42135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sort_values() </a:t>
            </a:r>
            <a:r>
              <a:rPr lang="pt-BR" sz="1350">
                <a:solidFill>
                  <a:schemeClr val="dk1"/>
                </a:solidFill>
                <a:latin typeface="DM Sans"/>
                <a:ea typeface="DM Sans"/>
                <a:cs typeface="DM Sans"/>
                <a:sym typeface="DM Sans"/>
              </a:rPr>
              <a:t>é uma função que permite ordenar um dataframe com base em uma ou mais colunas. Essa função é útil para </a:t>
            </a:r>
            <a:r>
              <a:rPr b="1" lang="pt-BR" sz="1350">
                <a:solidFill>
                  <a:schemeClr val="dk1"/>
                </a:solidFill>
                <a:latin typeface="DM Sans"/>
                <a:ea typeface="DM Sans"/>
                <a:cs typeface="DM Sans"/>
                <a:sym typeface="DM Sans"/>
              </a:rPr>
              <a:t>organizar</a:t>
            </a:r>
            <a:r>
              <a:rPr lang="pt-BR" sz="1350">
                <a:solidFill>
                  <a:schemeClr val="dk1"/>
                </a:solidFill>
                <a:latin typeface="DM Sans"/>
                <a:ea typeface="DM Sans"/>
                <a:cs typeface="DM Sans"/>
                <a:sym typeface="DM Sans"/>
              </a:rPr>
              <a:t> os dados em </a:t>
            </a:r>
            <a:r>
              <a:rPr b="1" lang="pt-BR" sz="1350">
                <a:solidFill>
                  <a:schemeClr val="dk1"/>
                </a:solidFill>
                <a:latin typeface="DM Sans"/>
                <a:ea typeface="DM Sans"/>
                <a:cs typeface="DM Sans"/>
                <a:sym typeface="DM Sans"/>
              </a:rPr>
              <a:t>ordem</a:t>
            </a:r>
            <a:r>
              <a:rPr lang="pt-BR" sz="1350">
                <a:solidFill>
                  <a:schemeClr val="dk1"/>
                </a:solidFill>
                <a:latin typeface="DM Sans"/>
                <a:ea typeface="DM Sans"/>
                <a:cs typeface="DM Sans"/>
                <a:sym typeface="DM Sans"/>
              </a:rPr>
              <a:t> crescente ou decrescente para facilitar a análise e interpretação.</a:t>
            </a:r>
            <a:endParaRPr sz="1350">
              <a:solidFill>
                <a:schemeClr val="dk1"/>
              </a:solidFill>
              <a:latin typeface="DM Sans"/>
              <a:ea typeface="DM Sans"/>
              <a:cs typeface="DM Sans"/>
              <a:sym typeface="DM Sans"/>
            </a:endParaRPr>
          </a:p>
        </p:txBody>
      </p:sp>
      <p:pic>
        <p:nvPicPr>
          <p:cNvPr id="315" name="Google Shape;315;p73"/>
          <p:cNvPicPr preferRelativeResize="0"/>
          <p:nvPr/>
        </p:nvPicPr>
        <p:blipFill>
          <a:blip r:embed="rId5">
            <a:alphaModFix/>
          </a:blip>
          <a:stretch>
            <a:fillRect/>
          </a:stretch>
        </p:blipFill>
        <p:spPr>
          <a:xfrm>
            <a:off x="255425" y="1082725"/>
            <a:ext cx="2786751" cy="2972785"/>
          </a:xfrm>
          <a:prstGeom prst="rect">
            <a:avLst/>
          </a:prstGeom>
          <a:noFill/>
          <a:ln>
            <a:noFill/>
          </a:ln>
        </p:spPr>
      </p:pic>
      <p:sp>
        <p:nvSpPr>
          <p:cNvPr id="316" name="Google Shape;316;p73"/>
          <p:cNvSpPr/>
          <p:nvPr/>
        </p:nvSpPr>
        <p:spPr>
          <a:xfrm>
            <a:off x="1922532" y="1646973"/>
            <a:ext cx="509100" cy="2413800"/>
          </a:xfrm>
          <a:prstGeom prst="rect">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74"/>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322" name="Google Shape;322;p7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3" name="Google Shape;323;p74"/>
          <p:cNvSpPr txBox="1"/>
          <p:nvPr/>
        </p:nvSpPr>
        <p:spPr>
          <a:xfrm>
            <a:off x="3547925" y="9823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Ordenação</a:t>
            </a:r>
            <a:endParaRPr b="1" sz="4000">
              <a:solidFill>
                <a:schemeClr val="dk1"/>
              </a:solidFill>
              <a:latin typeface="DM Sans"/>
              <a:ea typeface="DM Sans"/>
              <a:cs typeface="DM Sans"/>
              <a:sym typeface="DM Sans"/>
            </a:endParaRPr>
          </a:p>
        </p:txBody>
      </p:sp>
      <p:sp>
        <p:nvSpPr>
          <p:cNvPr id="324" name="Google Shape;324;p74"/>
          <p:cNvSpPr txBox="1"/>
          <p:nvPr/>
        </p:nvSpPr>
        <p:spPr>
          <a:xfrm>
            <a:off x="3547925" y="2161050"/>
            <a:ext cx="42135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possível especificar mais uma coluna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Para ordenar de forma decrescente utilize </a:t>
            </a:r>
            <a:r>
              <a:rPr b="1" lang="pt-BR" sz="1350">
                <a:solidFill>
                  <a:schemeClr val="dk1"/>
                </a:solidFill>
                <a:highlight>
                  <a:srgbClr val="EAFF6A"/>
                </a:highlight>
                <a:latin typeface="DM Sans"/>
                <a:ea typeface="DM Sans"/>
                <a:cs typeface="DM Sans"/>
                <a:sym typeface="DM Sans"/>
              </a:rPr>
              <a:t>ascending = False</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p:txBody>
      </p:sp>
      <p:pic>
        <p:nvPicPr>
          <p:cNvPr id="325" name="Google Shape;325;p74"/>
          <p:cNvPicPr preferRelativeResize="0"/>
          <p:nvPr/>
        </p:nvPicPr>
        <p:blipFill>
          <a:blip r:embed="rId5">
            <a:alphaModFix/>
          </a:blip>
          <a:stretch>
            <a:fillRect/>
          </a:stretch>
        </p:blipFill>
        <p:spPr>
          <a:xfrm>
            <a:off x="445523" y="399450"/>
            <a:ext cx="2406575" cy="2110927"/>
          </a:xfrm>
          <a:prstGeom prst="rect">
            <a:avLst/>
          </a:prstGeom>
          <a:noFill/>
          <a:ln>
            <a:noFill/>
          </a:ln>
        </p:spPr>
      </p:pic>
      <p:pic>
        <p:nvPicPr>
          <p:cNvPr id="326" name="Google Shape;326;p74"/>
          <p:cNvPicPr preferRelativeResize="0"/>
          <p:nvPr/>
        </p:nvPicPr>
        <p:blipFill>
          <a:blip r:embed="rId6">
            <a:alphaModFix/>
          </a:blip>
          <a:stretch>
            <a:fillRect/>
          </a:stretch>
        </p:blipFill>
        <p:spPr>
          <a:xfrm>
            <a:off x="445514" y="2724700"/>
            <a:ext cx="2406575" cy="19675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5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90" name="Google Shape;190;p5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91" name="Google Shape;191;p5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Combinação de Dataframes</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76"/>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337" name="Google Shape;337;p7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8" name="Google Shape;338;p76"/>
          <p:cNvSpPr txBox="1"/>
          <p:nvPr/>
        </p:nvSpPr>
        <p:spPr>
          <a:xfrm>
            <a:off x="3547925" y="9823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concat</a:t>
            </a:r>
            <a:endParaRPr b="1" sz="4000">
              <a:solidFill>
                <a:schemeClr val="dk1"/>
              </a:solidFill>
              <a:latin typeface="DM Sans"/>
              <a:ea typeface="DM Sans"/>
              <a:cs typeface="DM Sans"/>
              <a:sym typeface="DM Sans"/>
            </a:endParaRPr>
          </a:p>
        </p:txBody>
      </p:sp>
      <p:sp>
        <p:nvSpPr>
          <p:cNvPr id="339" name="Google Shape;339;p76"/>
          <p:cNvSpPr txBox="1"/>
          <p:nvPr/>
        </p:nvSpPr>
        <p:spPr>
          <a:xfrm>
            <a:off x="3547925" y="2161050"/>
            <a:ext cx="42135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função </a:t>
            </a:r>
            <a:r>
              <a:rPr b="1" lang="pt-BR" sz="1350">
                <a:solidFill>
                  <a:schemeClr val="dk1"/>
                </a:solidFill>
                <a:highlight>
                  <a:srgbClr val="EAFF6A"/>
                </a:highlight>
                <a:latin typeface="DM Sans"/>
                <a:ea typeface="DM Sans"/>
                <a:cs typeface="DM Sans"/>
                <a:sym typeface="DM Sans"/>
              </a:rPr>
              <a:t>concat()</a:t>
            </a:r>
            <a:r>
              <a:rPr lang="pt-BR" sz="1350">
                <a:solidFill>
                  <a:schemeClr val="dk1"/>
                </a:solidFill>
                <a:latin typeface="DM Sans"/>
                <a:ea typeface="DM Sans"/>
                <a:cs typeface="DM Sans"/>
                <a:sym typeface="DM Sans"/>
              </a:rPr>
              <a:t> permite concatenar dataframes ao longo de um eixo específico (linhas ou colunas) e pode ser usada para combinar dataframes que possuem as mesmas colunas.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40" name="Google Shape;340;p76"/>
          <p:cNvPicPr preferRelativeResize="0"/>
          <p:nvPr/>
        </p:nvPicPr>
        <p:blipFill>
          <a:blip r:embed="rId5">
            <a:alphaModFix/>
          </a:blip>
          <a:stretch>
            <a:fillRect/>
          </a:stretch>
        </p:blipFill>
        <p:spPr>
          <a:xfrm>
            <a:off x="368250" y="1184213"/>
            <a:ext cx="2738075" cy="2775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concat</a:t>
            </a:r>
            <a:endParaRPr b="1" sz="4000">
              <a:latin typeface="DM Sans"/>
              <a:ea typeface="DM Sans"/>
              <a:cs typeface="DM Sans"/>
              <a:sym typeface="DM Sans"/>
            </a:endParaRPr>
          </a:p>
        </p:txBody>
      </p:sp>
      <p:sp>
        <p:nvSpPr>
          <p:cNvPr id="346" name="Google Shape;346;p77"/>
          <p:cNvSpPr txBox="1"/>
          <p:nvPr/>
        </p:nvSpPr>
        <p:spPr>
          <a:xfrm>
            <a:off x="361625" y="1278025"/>
            <a:ext cx="8122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Possível passar o parâmetro </a:t>
            </a:r>
            <a:r>
              <a:rPr b="1" lang="pt-BR" sz="1350">
                <a:solidFill>
                  <a:schemeClr val="dk1"/>
                </a:solidFill>
                <a:highlight>
                  <a:schemeClr val="accent6"/>
                </a:highlight>
                <a:latin typeface="DM Sans"/>
                <a:ea typeface="DM Sans"/>
                <a:cs typeface="DM Sans"/>
                <a:sym typeface="DM Sans"/>
              </a:rPr>
              <a:t>ignore_index=True </a:t>
            </a:r>
            <a:r>
              <a:rPr lang="pt-BR" sz="1350">
                <a:solidFill>
                  <a:schemeClr val="dk1"/>
                </a:solidFill>
                <a:latin typeface="DM Sans"/>
                <a:ea typeface="DM Sans"/>
                <a:cs typeface="DM Sans"/>
                <a:sym typeface="DM Sans"/>
              </a:rPr>
              <a:t>para ajustar os índices.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chemeClr val="accent6"/>
              </a:highlight>
              <a:latin typeface="DM Sans"/>
              <a:ea typeface="DM Sans"/>
              <a:cs typeface="DM Sans"/>
              <a:sym typeface="DM Sans"/>
            </a:endParaRPr>
          </a:p>
        </p:txBody>
      </p:sp>
      <p:pic>
        <p:nvPicPr>
          <p:cNvPr id="347" name="Google Shape;347;p77"/>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348" name="Google Shape;348;p77"/>
          <p:cNvPicPr preferRelativeResize="0"/>
          <p:nvPr/>
        </p:nvPicPr>
        <p:blipFill>
          <a:blip r:embed="rId4">
            <a:alphaModFix/>
          </a:blip>
          <a:stretch>
            <a:fillRect/>
          </a:stretch>
        </p:blipFill>
        <p:spPr>
          <a:xfrm>
            <a:off x="3151163" y="2537725"/>
            <a:ext cx="1988500" cy="1797200"/>
          </a:xfrm>
          <a:prstGeom prst="rect">
            <a:avLst/>
          </a:prstGeom>
          <a:noFill/>
          <a:ln>
            <a:noFill/>
          </a:ln>
        </p:spPr>
      </p:pic>
      <p:pic>
        <p:nvPicPr>
          <p:cNvPr id="349" name="Google Shape;349;p77"/>
          <p:cNvPicPr preferRelativeResize="0"/>
          <p:nvPr/>
        </p:nvPicPr>
        <p:blipFill>
          <a:blip r:embed="rId5">
            <a:alphaModFix/>
          </a:blip>
          <a:stretch>
            <a:fillRect/>
          </a:stretch>
        </p:blipFill>
        <p:spPr>
          <a:xfrm>
            <a:off x="5664137" y="2346525"/>
            <a:ext cx="2499875" cy="1988400"/>
          </a:xfrm>
          <a:prstGeom prst="rect">
            <a:avLst/>
          </a:prstGeom>
          <a:noFill/>
          <a:ln>
            <a:noFill/>
          </a:ln>
        </p:spPr>
      </p:pic>
      <p:pic>
        <p:nvPicPr>
          <p:cNvPr id="350" name="Google Shape;350;p77"/>
          <p:cNvPicPr preferRelativeResize="0"/>
          <p:nvPr/>
        </p:nvPicPr>
        <p:blipFill>
          <a:blip r:embed="rId6">
            <a:alphaModFix/>
          </a:blip>
          <a:stretch>
            <a:fillRect/>
          </a:stretch>
        </p:blipFill>
        <p:spPr>
          <a:xfrm>
            <a:off x="638200" y="1759897"/>
            <a:ext cx="1988500" cy="25835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concat</a:t>
            </a:r>
            <a:endParaRPr b="1" sz="4000">
              <a:latin typeface="DM Sans"/>
              <a:ea typeface="DM Sans"/>
              <a:cs typeface="DM Sans"/>
              <a:sym typeface="DM Sans"/>
            </a:endParaRPr>
          </a:p>
        </p:txBody>
      </p:sp>
      <p:sp>
        <p:nvSpPr>
          <p:cNvPr id="356" name="Google Shape;356;p78"/>
          <p:cNvSpPr txBox="1"/>
          <p:nvPr/>
        </p:nvSpPr>
        <p:spPr>
          <a:xfrm>
            <a:off x="365050" y="1189325"/>
            <a:ext cx="5116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Os dataframes podem ter um conjunto diferente de colun</a:t>
            </a:r>
            <a:r>
              <a:rPr lang="pt-BR" sz="1350">
                <a:solidFill>
                  <a:schemeClr val="dk1"/>
                </a:solidFill>
                <a:latin typeface="DM Sans"/>
                <a:ea typeface="DM Sans"/>
                <a:cs typeface="DM Sans"/>
                <a:sym typeface="DM Sans"/>
              </a:rPr>
              <a:t>as. </a:t>
            </a:r>
            <a:endParaRPr sz="1350">
              <a:solidFill>
                <a:schemeClr val="dk1"/>
              </a:solidFill>
              <a:highlight>
                <a:schemeClr val="accent6"/>
              </a:highlight>
              <a:latin typeface="DM Sans"/>
              <a:ea typeface="DM Sans"/>
              <a:cs typeface="DM Sans"/>
              <a:sym typeface="DM Sans"/>
            </a:endParaRPr>
          </a:p>
        </p:txBody>
      </p:sp>
      <p:pic>
        <p:nvPicPr>
          <p:cNvPr id="357" name="Google Shape;357;p78"/>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358" name="Google Shape;358;p78"/>
          <p:cNvPicPr preferRelativeResize="0"/>
          <p:nvPr/>
        </p:nvPicPr>
        <p:blipFill>
          <a:blip r:embed="rId4">
            <a:alphaModFix/>
          </a:blip>
          <a:stretch>
            <a:fillRect/>
          </a:stretch>
        </p:blipFill>
        <p:spPr>
          <a:xfrm>
            <a:off x="4161165" y="2766950"/>
            <a:ext cx="1714250" cy="1549331"/>
          </a:xfrm>
          <a:prstGeom prst="rect">
            <a:avLst/>
          </a:prstGeom>
          <a:noFill/>
          <a:ln>
            <a:noFill/>
          </a:ln>
        </p:spPr>
      </p:pic>
      <p:pic>
        <p:nvPicPr>
          <p:cNvPr id="359" name="Google Shape;359;p78"/>
          <p:cNvPicPr preferRelativeResize="0"/>
          <p:nvPr/>
        </p:nvPicPr>
        <p:blipFill>
          <a:blip r:embed="rId5">
            <a:alphaModFix/>
          </a:blip>
          <a:stretch>
            <a:fillRect/>
          </a:stretch>
        </p:blipFill>
        <p:spPr>
          <a:xfrm>
            <a:off x="6413454" y="2605558"/>
            <a:ext cx="1863661" cy="1710713"/>
          </a:xfrm>
          <a:prstGeom prst="rect">
            <a:avLst/>
          </a:prstGeom>
          <a:noFill/>
          <a:ln>
            <a:noFill/>
          </a:ln>
        </p:spPr>
      </p:pic>
      <p:pic>
        <p:nvPicPr>
          <p:cNvPr id="360" name="Google Shape;360;p78"/>
          <p:cNvPicPr preferRelativeResize="0"/>
          <p:nvPr/>
        </p:nvPicPr>
        <p:blipFill>
          <a:blip r:embed="rId6">
            <a:alphaModFix/>
          </a:blip>
          <a:stretch>
            <a:fillRect/>
          </a:stretch>
        </p:blipFill>
        <p:spPr>
          <a:xfrm>
            <a:off x="365050" y="1831124"/>
            <a:ext cx="3258097" cy="2485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concat</a:t>
            </a:r>
            <a:endParaRPr b="1" sz="4000">
              <a:latin typeface="DM Sans"/>
              <a:ea typeface="DM Sans"/>
              <a:cs typeface="DM Sans"/>
              <a:sym typeface="DM Sans"/>
            </a:endParaRPr>
          </a:p>
        </p:txBody>
      </p:sp>
      <p:pic>
        <p:nvPicPr>
          <p:cNvPr id="366" name="Google Shape;366;p79"/>
          <p:cNvPicPr preferRelativeResize="0"/>
          <p:nvPr/>
        </p:nvPicPr>
        <p:blipFill>
          <a:blip r:embed="rId3">
            <a:alphaModFix/>
          </a:blip>
          <a:stretch>
            <a:fillRect/>
          </a:stretch>
        </p:blipFill>
        <p:spPr>
          <a:xfrm>
            <a:off x="3958024" y="2537375"/>
            <a:ext cx="1847175" cy="1669475"/>
          </a:xfrm>
          <a:prstGeom prst="rect">
            <a:avLst/>
          </a:prstGeom>
          <a:noFill/>
          <a:ln>
            <a:noFill/>
          </a:ln>
        </p:spPr>
      </p:pic>
      <p:sp>
        <p:nvSpPr>
          <p:cNvPr id="367" name="Google Shape;367;p79"/>
          <p:cNvSpPr txBox="1"/>
          <p:nvPr/>
        </p:nvSpPr>
        <p:spPr>
          <a:xfrm>
            <a:off x="311700" y="1127600"/>
            <a:ext cx="5180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1350">
                <a:latin typeface="DM Sans"/>
                <a:ea typeface="DM Sans"/>
                <a:cs typeface="DM Sans"/>
                <a:sym typeface="DM Sans"/>
              </a:rPr>
              <a:t>Para concatenar dataframes horizontalmente (ao longo das colunas), usamos o </a:t>
            </a:r>
            <a:r>
              <a:rPr b="1" lang="pt-BR" sz="1350">
                <a:highlight>
                  <a:srgbClr val="EAFF6A"/>
                </a:highlight>
                <a:latin typeface="DM Sans"/>
                <a:ea typeface="DM Sans"/>
                <a:cs typeface="DM Sans"/>
                <a:sym typeface="DM Sans"/>
              </a:rPr>
              <a:t>parâmetro axis=1. </a:t>
            </a:r>
            <a:endParaRPr b="1" sz="1350">
              <a:highlight>
                <a:srgbClr val="EAFF6A"/>
              </a:highlight>
              <a:latin typeface="DM Sans"/>
              <a:ea typeface="DM Sans"/>
              <a:cs typeface="DM Sans"/>
              <a:sym typeface="DM Sans"/>
            </a:endParaRPr>
          </a:p>
        </p:txBody>
      </p:sp>
      <p:pic>
        <p:nvPicPr>
          <p:cNvPr id="368" name="Google Shape;368;p79"/>
          <p:cNvPicPr preferRelativeResize="0"/>
          <p:nvPr/>
        </p:nvPicPr>
        <p:blipFill>
          <a:blip r:embed="rId4">
            <a:alphaModFix/>
          </a:blip>
          <a:stretch>
            <a:fillRect/>
          </a:stretch>
        </p:blipFill>
        <p:spPr>
          <a:xfrm>
            <a:off x="6195450" y="2524326"/>
            <a:ext cx="1847175" cy="1695574"/>
          </a:xfrm>
          <a:prstGeom prst="rect">
            <a:avLst/>
          </a:prstGeom>
          <a:noFill/>
          <a:ln>
            <a:noFill/>
          </a:ln>
        </p:spPr>
      </p:pic>
      <p:pic>
        <p:nvPicPr>
          <p:cNvPr id="369" name="Google Shape;369;p79"/>
          <p:cNvPicPr preferRelativeResize="0"/>
          <p:nvPr/>
        </p:nvPicPr>
        <p:blipFill>
          <a:blip r:embed="rId5">
            <a:alphaModFix/>
          </a:blip>
          <a:stretch>
            <a:fillRect/>
          </a:stretch>
        </p:blipFill>
        <p:spPr>
          <a:xfrm>
            <a:off x="311700" y="2160050"/>
            <a:ext cx="3256075" cy="2014775"/>
          </a:xfrm>
          <a:prstGeom prst="rect">
            <a:avLst/>
          </a:prstGeom>
          <a:noFill/>
          <a:ln>
            <a:noFill/>
          </a:ln>
        </p:spPr>
      </p:pic>
      <p:pic>
        <p:nvPicPr>
          <p:cNvPr id="370" name="Google Shape;370;p79"/>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75" name="Google Shape;375;p80"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76" name="Google Shape;376;p80"/>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77" name="Google Shape;377;p80"/>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1" name="Shape 381"/>
        <p:cNvGrpSpPr/>
        <p:nvPr/>
      </p:nvGrpSpPr>
      <p:grpSpPr>
        <a:xfrm>
          <a:off x="0" y="0"/>
          <a:ext cx="0" cy="0"/>
          <a:chOff x="0" y="0"/>
          <a:chExt cx="0" cy="0"/>
        </a:xfrm>
      </p:grpSpPr>
      <p:sp>
        <p:nvSpPr>
          <p:cNvPr id="382" name="Google Shape;382;p81"/>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83" name="Google Shape;383;p81"/>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84" name="Google Shape;384;p81"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8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90" name="Google Shape;390;p8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1" name="Google Shape;391;p82"/>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merge (join)</a:t>
            </a:r>
            <a:endParaRPr b="1" sz="4000">
              <a:solidFill>
                <a:schemeClr val="dk1"/>
              </a:solidFill>
              <a:latin typeface="DM Sans"/>
              <a:ea typeface="DM Sans"/>
              <a:cs typeface="DM Sans"/>
              <a:sym typeface="DM Sans"/>
            </a:endParaRPr>
          </a:p>
        </p:txBody>
      </p:sp>
      <p:sp>
        <p:nvSpPr>
          <p:cNvPr id="392" name="Google Shape;392;p82"/>
          <p:cNvSpPr txBox="1"/>
          <p:nvPr/>
        </p:nvSpPr>
        <p:spPr>
          <a:xfrm>
            <a:off x="457725" y="2290650"/>
            <a:ext cx="45765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merge() </a:t>
            </a:r>
            <a:r>
              <a:rPr lang="pt-BR" sz="1350">
                <a:solidFill>
                  <a:schemeClr val="dk1"/>
                </a:solidFill>
                <a:latin typeface="DM Sans"/>
                <a:ea typeface="DM Sans"/>
                <a:cs typeface="DM Sans"/>
                <a:sym typeface="DM Sans"/>
              </a:rPr>
              <a:t>ou join permite combinar dois ou mais dataframes com base em uma ou mais colunas comuns chamadas chaves. </a:t>
            </a:r>
            <a:endParaRPr sz="1350">
              <a:solidFill>
                <a:schemeClr val="dk1"/>
              </a:solidFill>
              <a:latin typeface="DM Sans"/>
              <a:ea typeface="DM Sans"/>
              <a:cs typeface="DM Sans"/>
              <a:sym typeface="DM Sans"/>
            </a:endParaRPr>
          </a:p>
        </p:txBody>
      </p:sp>
      <p:pic>
        <p:nvPicPr>
          <p:cNvPr id="393" name="Google Shape;393;p82"/>
          <p:cNvPicPr preferRelativeResize="0"/>
          <p:nvPr/>
        </p:nvPicPr>
        <p:blipFill>
          <a:blip r:embed="rId5">
            <a:alphaModFix/>
          </a:blip>
          <a:stretch>
            <a:fillRect/>
          </a:stretch>
        </p:blipFill>
        <p:spPr>
          <a:xfrm>
            <a:off x="543300" y="3331500"/>
            <a:ext cx="5011018" cy="1394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merge (join)</a:t>
            </a:r>
            <a:endParaRPr b="1" sz="4000">
              <a:latin typeface="DM Sans"/>
              <a:ea typeface="DM Sans"/>
              <a:cs typeface="DM Sans"/>
              <a:sym typeface="DM Sans"/>
            </a:endParaRPr>
          </a:p>
        </p:txBody>
      </p:sp>
      <p:sp>
        <p:nvSpPr>
          <p:cNvPr id="399" name="Google Shape;399;p83"/>
          <p:cNvSpPr txBox="1"/>
          <p:nvPr/>
        </p:nvSpPr>
        <p:spPr>
          <a:xfrm>
            <a:off x="311700" y="1277675"/>
            <a:ext cx="5180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1350">
                <a:latin typeface="DM Sans"/>
                <a:ea typeface="DM Sans"/>
                <a:cs typeface="DM Sans"/>
                <a:sym typeface="DM Sans"/>
              </a:rPr>
              <a:t>Exemplo usando a coluna loja como chave:</a:t>
            </a:r>
            <a:endParaRPr sz="1350">
              <a:latin typeface="DM Sans"/>
              <a:ea typeface="DM Sans"/>
              <a:cs typeface="DM Sans"/>
              <a:sym typeface="DM Sans"/>
            </a:endParaRPr>
          </a:p>
        </p:txBody>
      </p:sp>
      <p:pic>
        <p:nvPicPr>
          <p:cNvPr id="400" name="Google Shape;400;p8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401" name="Google Shape;401;p83"/>
          <p:cNvPicPr preferRelativeResize="0"/>
          <p:nvPr/>
        </p:nvPicPr>
        <p:blipFill>
          <a:blip r:embed="rId4">
            <a:alphaModFix/>
          </a:blip>
          <a:stretch>
            <a:fillRect/>
          </a:stretch>
        </p:blipFill>
        <p:spPr>
          <a:xfrm>
            <a:off x="4248166" y="2901875"/>
            <a:ext cx="1656025" cy="1496710"/>
          </a:xfrm>
          <a:prstGeom prst="rect">
            <a:avLst/>
          </a:prstGeom>
          <a:noFill/>
          <a:ln>
            <a:noFill/>
          </a:ln>
        </p:spPr>
      </p:pic>
      <p:pic>
        <p:nvPicPr>
          <p:cNvPr id="402" name="Google Shape;402;p83"/>
          <p:cNvPicPr preferRelativeResize="0"/>
          <p:nvPr/>
        </p:nvPicPr>
        <p:blipFill>
          <a:blip r:embed="rId5">
            <a:alphaModFix/>
          </a:blip>
          <a:stretch>
            <a:fillRect/>
          </a:stretch>
        </p:blipFill>
        <p:spPr>
          <a:xfrm>
            <a:off x="6248290" y="2745964"/>
            <a:ext cx="1800360" cy="1652611"/>
          </a:xfrm>
          <a:prstGeom prst="rect">
            <a:avLst/>
          </a:prstGeom>
          <a:noFill/>
          <a:ln>
            <a:noFill/>
          </a:ln>
        </p:spPr>
      </p:pic>
      <p:pic>
        <p:nvPicPr>
          <p:cNvPr id="403" name="Google Shape;403;p83"/>
          <p:cNvPicPr preferRelativeResize="0"/>
          <p:nvPr/>
        </p:nvPicPr>
        <p:blipFill>
          <a:blip r:embed="rId6">
            <a:alphaModFix/>
          </a:blip>
          <a:stretch>
            <a:fillRect/>
          </a:stretch>
        </p:blipFill>
        <p:spPr>
          <a:xfrm>
            <a:off x="467375" y="2109297"/>
            <a:ext cx="3436710" cy="2289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8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09" name="Google Shape;409;p8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10" name="Google Shape;410;p84"/>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merge (join)</a:t>
            </a:r>
            <a:endParaRPr b="1" sz="4000">
              <a:solidFill>
                <a:schemeClr val="dk1"/>
              </a:solidFill>
              <a:latin typeface="DM Sans"/>
              <a:ea typeface="DM Sans"/>
              <a:cs typeface="DM Sans"/>
              <a:sym typeface="DM Sans"/>
            </a:endParaRPr>
          </a:p>
        </p:txBody>
      </p:sp>
      <p:sp>
        <p:nvSpPr>
          <p:cNvPr id="411" name="Google Shape;411;p84"/>
          <p:cNvSpPr txBox="1"/>
          <p:nvPr/>
        </p:nvSpPr>
        <p:spPr>
          <a:xfrm>
            <a:off x="457725" y="2236075"/>
            <a:ext cx="45765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combinação pode ser feita em diferentes modos: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Inner Join:</a:t>
            </a:r>
            <a:r>
              <a:rPr lang="pt-BR" sz="1350">
                <a:solidFill>
                  <a:schemeClr val="dk1"/>
                </a:solidFill>
                <a:latin typeface="DM Sans"/>
                <a:ea typeface="DM Sans"/>
                <a:cs typeface="DM Sans"/>
                <a:sym typeface="DM Sans"/>
              </a:rPr>
              <a:t> apenas as linhas em que há correspondência em ambas as tabelas.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Left Join:</a:t>
            </a:r>
            <a:r>
              <a:rPr lang="pt-BR" sz="1350">
                <a:solidFill>
                  <a:schemeClr val="dk1"/>
                </a:solidFill>
                <a:latin typeface="DM Sans"/>
                <a:ea typeface="DM Sans"/>
                <a:cs typeface="DM Sans"/>
                <a:sym typeface="DM Sans"/>
              </a:rPr>
              <a:t> todas as linhas da tabela esquerda e as linhas correspondentes da tabela direita.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Right Join: </a:t>
            </a:r>
            <a:r>
              <a:rPr lang="pt-BR" sz="1350">
                <a:solidFill>
                  <a:schemeClr val="dk1"/>
                </a:solidFill>
                <a:latin typeface="DM Sans"/>
                <a:ea typeface="DM Sans"/>
                <a:cs typeface="DM Sans"/>
                <a:sym typeface="DM Sans"/>
              </a:rPr>
              <a:t>todas as linhas da tabela direita e as linhas correspondentes da tabela esquerda.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Outer Join: </a:t>
            </a:r>
            <a:r>
              <a:rPr lang="pt-BR" sz="1350">
                <a:solidFill>
                  <a:schemeClr val="dk1"/>
                </a:solidFill>
                <a:latin typeface="DM Sans"/>
                <a:ea typeface="DM Sans"/>
                <a:cs typeface="DM Sans"/>
                <a:sym typeface="DM Sans"/>
              </a:rPr>
              <a:t>Retorna todas as linhas de ambas as tabelas.</a:t>
            </a:r>
            <a:endParaRPr sz="1350">
              <a:solidFill>
                <a:schemeClr val="dk1"/>
              </a:solidFill>
              <a:latin typeface="DM Sans"/>
              <a:ea typeface="DM Sans"/>
              <a:cs typeface="DM Sans"/>
              <a:sym typeface="DM Sans"/>
            </a:endParaRPr>
          </a:p>
        </p:txBody>
      </p:sp>
      <p:pic>
        <p:nvPicPr>
          <p:cNvPr id="412" name="Google Shape;412;p84"/>
          <p:cNvPicPr preferRelativeResize="0"/>
          <p:nvPr/>
        </p:nvPicPr>
        <p:blipFill>
          <a:blip r:embed="rId5">
            <a:alphaModFix/>
          </a:blip>
          <a:stretch>
            <a:fillRect/>
          </a:stretch>
        </p:blipFill>
        <p:spPr>
          <a:xfrm>
            <a:off x="6078050" y="1343500"/>
            <a:ext cx="2834299" cy="2457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5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97" name="Google Shape;197;p58"/>
          <p:cNvSpPr txBox="1"/>
          <p:nvPr/>
        </p:nvSpPr>
        <p:spPr>
          <a:xfrm>
            <a:off x="370675" y="2368625"/>
            <a:ext cx="2385300" cy="2103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Linguagem SQL:</a:t>
            </a:r>
            <a:endParaRPr sz="1350">
              <a:solidFill>
                <a:schemeClr val="lt1"/>
              </a:solidFill>
              <a:latin typeface="DM Sans"/>
              <a:ea typeface="DM Sans"/>
              <a:cs typeface="DM Sans"/>
              <a:sym typeface="DM Sans"/>
            </a:endParaRPr>
          </a:p>
          <a:p>
            <a:pPr indent="0" lvl="0" marL="457200" rtl="0" algn="l">
              <a:spcBef>
                <a:spcPts val="1000"/>
              </a:spcBef>
              <a:spcAft>
                <a:spcPts val="0"/>
              </a:spcAft>
              <a:buNone/>
            </a:pPr>
            <a:r>
              <a:rPr lang="pt-BR" sz="1350">
                <a:solidFill>
                  <a:schemeClr val="dk1"/>
                </a:solidFill>
                <a:highlight>
                  <a:srgbClr val="EAFF6A"/>
                </a:highlight>
                <a:latin typeface="DM Sans"/>
                <a:ea typeface="DM Sans"/>
                <a:cs typeface="DM Sans"/>
                <a:sym typeface="DM Sans"/>
              </a:rPr>
              <a:t>SELECT * </a:t>
            </a:r>
            <a:endParaRPr sz="1350">
              <a:solidFill>
                <a:schemeClr val="dk1"/>
              </a:solidFill>
              <a:highlight>
                <a:srgbClr val="EAFF6A"/>
              </a:highlight>
              <a:latin typeface="DM Sans"/>
              <a:ea typeface="DM Sans"/>
              <a:cs typeface="DM Sans"/>
              <a:sym typeface="DM Sans"/>
            </a:endParaRPr>
          </a:p>
          <a:p>
            <a:pPr indent="0" lvl="0" marL="457200" rtl="0" algn="l">
              <a:spcBef>
                <a:spcPts val="0"/>
              </a:spcBef>
              <a:spcAft>
                <a:spcPts val="0"/>
              </a:spcAft>
              <a:buNone/>
            </a:pPr>
            <a:r>
              <a:rPr lang="pt-BR" sz="1350">
                <a:solidFill>
                  <a:schemeClr val="dk1"/>
                </a:solidFill>
                <a:highlight>
                  <a:srgbClr val="EAFF6A"/>
                </a:highlight>
                <a:latin typeface="DM Sans"/>
                <a:ea typeface="DM Sans"/>
                <a:cs typeface="DM Sans"/>
                <a:sym typeface="DM Sans"/>
              </a:rPr>
              <a:t>FROM produtos;</a:t>
            </a:r>
            <a:endParaRPr sz="1350">
              <a:solidFill>
                <a:schemeClr val="dk1"/>
              </a:solidFill>
              <a:highlight>
                <a:srgbClr val="EAFF6A"/>
              </a:highlight>
              <a:latin typeface="DM Sans"/>
              <a:ea typeface="DM Sans"/>
              <a:cs typeface="DM Sans"/>
              <a:sym typeface="DM Sans"/>
            </a:endParaRPr>
          </a:p>
          <a:p>
            <a:pPr indent="0" lvl="0" marL="457200" rtl="0" algn="l">
              <a:spcBef>
                <a:spcPts val="0"/>
              </a:spcBef>
              <a:spcAft>
                <a:spcPts val="0"/>
              </a:spcAft>
              <a:buNone/>
            </a:pPr>
            <a:r>
              <a:rPr lang="pt-BR" sz="1350">
                <a:solidFill>
                  <a:schemeClr val="dk1"/>
                </a:solidFill>
                <a:highlight>
                  <a:srgbClr val="EAFF6A"/>
                </a:highlight>
                <a:latin typeface="DM Sans"/>
                <a:ea typeface="DM Sans"/>
                <a:cs typeface="DM Sans"/>
                <a:sym typeface="DM Sans"/>
              </a:rPr>
              <a:t>SELECT ProductName</a:t>
            </a:r>
            <a:r>
              <a:rPr lang="pt-BR" sz="1350">
                <a:solidFill>
                  <a:schemeClr val="lt1"/>
                </a:solidFill>
                <a:highlight>
                  <a:srgbClr val="EAFF6A"/>
                </a:highlight>
                <a:latin typeface="DM Sans"/>
                <a:ea typeface="DM Sans"/>
                <a:cs typeface="DM Sans"/>
                <a:sym typeface="DM Sans"/>
              </a:rPr>
              <a:t> </a:t>
            </a:r>
            <a:endParaRPr sz="1350">
              <a:solidFill>
                <a:schemeClr val="lt1"/>
              </a:solidFill>
              <a:highlight>
                <a:srgbClr val="EAFF6A"/>
              </a:highlight>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457200" rtl="0" algn="l">
              <a:spcBef>
                <a:spcPts val="1000"/>
              </a:spcBef>
              <a:spcAft>
                <a:spcPts val="1000"/>
              </a:spcAft>
              <a:buNone/>
            </a:pPr>
            <a:r>
              <a:rPr lang="pt-BR" sz="1350">
                <a:solidFill>
                  <a:schemeClr val="dk1"/>
                </a:solidFill>
                <a:highlight>
                  <a:srgbClr val="EAFF6A"/>
                </a:highlight>
                <a:latin typeface="DM Sans"/>
                <a:ea typeface="DM Sans"/>
                <a:cs typeface="DM Sans"/>
                <a:sym typeface="DM Sans"/>
              </a:rPr>
              <a:t>FROM produtos WHERE Price &lt;= 10 AND CategoryID = 5</a:t>
            </a:r>
            <a:endParaRPr sz="1350">
              <a:solidFill>
                <a:schemeClr val="dk1"/>
              </a:solidFill>
              <a:highlight>
                <a:srgbClr val="EAFF6A"/>
              </a:highlight>
              <a:latin typeface="DM Sans"/>
              <a:ea typeface="DM Sans"/>
              <a:cs typeface="DM Sans"/>
              <a:sym typeface="DM Sans"/>
            </a:endParaRPr>
          </a:p>
        </p:txBody>
      </p:sp>
      <p:sp>
        <p:nvSpPr>
          <p:cNvPr id="198" name="Google Shape;198;p58"/>
          <p:cNvSpPr txBox="1"/>
          <p:nvPr/>
        </p:nvSpPr>
        <p:spPr>
          <a:xfrm>
            <a:off x="3324175" y="2368625"/>
            <a:ext cx="25083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Banco de Dados Relacional</a:t>
            </a:r>
            <a:endParaRPr sz="1350">
              <a:solidFill>
                <a:schemeClr val="lt1"/>
              </a:solidFill>
              <a:latin typeface="DM Sans"/>
              <a:ea typeface="DM Sans"/>
              <a:cs typeface="DM Sans"/>
              <a:sym typeface="DM Sans"/>
            </a:endParaRPr>
          </a:p>
        </p:txBody>
      </p:sp>
      <p:sp>
        <p:nvSpPr>
          <p:cNvPr id="199" name="Google Shape;199;p58"/>
          <p:cNvSpPr txBox="1"/>
          <p:nvPr/>
        </p:nvSpPr>
        <p:spPr>
          <a:xfrm>
            <a:off x="6115525" y="2368625"/>
            <a:ext cx="26385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Biblioteca sqlite3 + pandas</a:t>
            </a:r>
            <a:endParaRPr sz="1350">
              <a:solidFill>
                <a:schemeClr val="lt1"/>
              </a:solidFill>
              <a:latin typeface="DM Sans"/>
              <a:ea typeface="DM Sans"/>
              <a:cs typeface="DM Sans"/>
              <a:sym typeface="DM Sans"/>
            </a:endParaRPr>
          </a:p>
        </p:txBody>
      </p:sp>
      <p:pic>
        <p:nvPicPr>
          <p:cNvPr id="200" name="Google Shape;200;p58"/>
          <p:cNvPicPr preferRelativeResize="0"/>
          <p:nvPr/>
        </p:nvPicPr>
        <p:blipFill>
          <a:blip r:embed="rId3">
            <a:alphaModFix/>
          </a:blip>
          <a:stretch>
            <a:fillRect/>
          </a:stretch>
        </p:blipFill>
        <p:spPr>
          <a:xfrm>
            <a:off x="3515148" y="2968925"/>
            <a:ext cx="2113700" cy="1761425"/>
          </a:xfrm>
          <a:prstGeom prst="rect">
            <a:avLst/>
          </a:prstGeom>
          <a:noFill/>
          <a:ln>
            <a:noFill/>
          </a:ln>
        </p:spPr>
      </p:pic>
      <p:pic>
        <p:nvPicPr>
          <p:cNvPr id="201" name="Google Shape;201;p58"/>
          <p:cNvPicPr preferRelativeResize="0"/>
          <p:nvPr/>
        </p:nvPicPr>
        <p:blipFill>
          <a:blip r:embed="rId4">
            <a:alphaModFix/>
          </a:blip>
          <a:stretch>
            <a:fillRect/>
          </a:stretch>
        </p:blipFill>
        <p:spPr>
          <a:xfrm>
            <a:off x="6078000" y="3018200"/>
            <a:ext cx="2813701" cy="13067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merge - Todas as formas</a:t>
            </a:r>
            <a:endParaRPr b="1" sz="4000">
              <a:latin typeface="DM Sans"/>
              <a:ea typeface="DM Sans"/>
              <a:cs typeface="DM Sans"/>
              <a:sym typeface="DM Sans"/>
            </a:endParaRPr>
          </a:p>
        </p:txBody>
      </p:sp>
      <p:pic>
        <p:nvPicPr>
          <p:cNvPr id="418" name="Google Shape;418;p85"/>
          <p:cNvPicPr preferRelativeResize="0"/>
          <p:nvPr/>
        </p:nvPicPr>
        <p:blipFill>
          <a:blip r:embed="rId3">
            <a:alphaModFix/>
          </a:blip>
          <a:stretch>
            <a:fillRect/>
          </a:stretch>
        </p:blipFill>
        <p:spPr>
          <a:xfrm>
            <a:off x="6563498" y="1279048"/>
            <a:ext cx="1731577" cy="1564983"/>
          </a:xfrm>
          <a:prstGeom prst="rect">
            <a:avLst/>
          </a:prstGeom>
          <a:noFill/>
          <a:ln>
            <a:noFill/>
          </a:ln>
        </p:spPr>
      </p:pic>
      <p:pic>
        <p:nvPicPr>
          <p:cNvPr id="419" name="Google Shape;419;p85"/>
          <p:cNvPicPr preferRelativeResize="0"/>
          <p:nvPr/>
        </p:nvPicPr>
        <p:blipFill>
          <a:blip r:embed="rId4">
            <a:alphaModFix/>
          </a:blip>
          <a:stretch>
            <a:fillRect/>
          </a:stretch>
        </p:blipFill>
        <p:spPr>
          <a:xfrm>
            <a:off x="6611327" y="3017339"/>
            <a:ext cx="1635915" cy="1501634"/>
          </a:xfrm>
          <a:prstGeom prst="rect">
            <a:avLst/>
          </a:prstGeom>
          <a:noFill/>
          <a:ln>
            <a:noFill/>
          </a:ln>
        </p:spPr>
      </p:pic>
      <p:pic>
        <p:nvPicPr>
          <p:cNvPr id="420" name="Google Shape;420;p85"/>
          <p:cNvPicPr preferRelativeResize="0"/>
          <p:nvPr/>
        </p:nvPicPr>
        <p:blipFill>
          <a:blip r:embed="rId5">
            <a:alphaModFix/>
          </a:blip>
          <a:stretch>
            <a:fillRect/>
          </a:stretch>
        </p:blipFill>
        <p:spPr>
          <a:xfrm>
            <a:off x="3489925" y="1514188"/>
            <a:ext cx="2565200" cy="1282575"/>
          </a:xfrm>
          <a:prstGeom prst="rect">
            <a:avLst/>
          </a:prstGeom>
          <a:noFill/>
          <a:ln>
            <a:noFill/>
          </a:ln>
        </p:spPr>
      </p:pic>
      <p:pic>
        <p:nvPicPr>
          <p:cNvPr id="421" name="Google Shape;421;p85"/>
          <p:cNvPicPr preferRelativeResize="0"/>
          <p:nvPr/>
        </p:nvPicPr>
        <p:blipFill>
          <a:blip r:embed="rId6">
            <a:alphaModFix/>
          </a:blip>
          <a:stretch>
            <a:fillRect/>
          </a:stretch>
        </p:blipFill>
        <p:spPr>
          <a:xfrm>
            <a:off x="811525" y="3030383"/>
            <a:ext cx="2138613" cy="1475643"/>
          </a:xfrm>
          <a:prstGeom prst="rect">
            <a:avLst/>
          </a:prstGeom>
          <a:noFill/>
          <a:ln>
            <a:noFill/>
          </a:ln>
        </p:spPr>
      </p:pic>
      <p:pic>
        <p:nvPicPr>
          <p:cNvPr id="422" name="Google Shape;422;p85"/>
          <p:cNvPicPr preferRelativeResize="0"/>
          <p:nvPr/>
        </p:nvPicPr>
        <p:blipFill>
          <a:blip r:embed="rId7">
            <a:alphaModFix/>
          </a:blip>
          <a:stretch>
            <a:fillRect/>
          </a:stretch>
        </p:blipFill>
        <p:spPr>
          <a:xfrm>
            <a:off x="3763880" y="2844025"/>
            <a:ext cx="2033720" cy="1675592"/>
          </a:xfrm>
          <a:prstGeom prst="rect">
            <a:avLst/>
          </a:prstGeom>
          <a:noFill/>
          <a:ln>
            <a:noFill/>
          </a:ln>
        </p:spPr>
      </p:pic>
      <p:pic>
        <p:nvPicPr>
          <p:cNvPr id="423" name="Google Shape;423;p85"/>
          <p:cNvPicPr preferRelativeResize="0"/>
          <p:nvPr/>
        </p:nvPicPr>
        <p:blipFill>
          <a:blip r:embed="rId8">
            <a:alphaModFix/>
          </a:blip>
          <a:stretch>
            <a:fillRect/>
          </a:stretch>
        </p:blipFill>
        <p:spPr>
          <a:xfrm>
            <a:off x="766237" y="1323713"/>
            <a:ext cx="2215313" cy="1475650"/>
          </a:xfrm>
          <a:prstGeom prst="rect">
            <a:avLst/>
          </a:prstGeom>
          <a:noFill/>
          <a:ln>
            <a:noFill/>
          </a:ln>
        </p:spPr>
      </p:pic>
      <p:pic>
        <p:nvPicPr>
          <p:cNvPr id="424" name="Google Shape;424;p85"/>
          <p:cNvPicPr preferRelativeResize="0"/>
          <p:nvPr/>
        </p:nvPicPr>
        <p:blipFill>
          <a:blip r:embed="rId9">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86"/>
          <p:cNvPicPr preferRelativeResize="0"/>
          <p:nvPr/>
        </p:nvPicPr>
        <p:blipFill rotWithShape="1">
          <a:blip r:embed="rId3">
            <a:alphaModFix/>
          </a:blip>
          <a:srcRect b="5589" l="0" r="0" t="0"/>
          <a:stretch/>
        </p:blipFill>
        <p:spPr>
          <a:xfrm>
            <a:off x="2699000" y="1445900"/>
            <a:ext cx="3665575" cy="3246375"/>
          </a:xfrm>
          <a:prstGeom prst="rect">
            <a:avLst/>
          </a:prstGeom>
          <a:noFill/>
          <a:ln>
            <a:noFill/>
          </a:ln>
        </p:spPr>
      </p:pic>
      <p:sp>
        <p:nvSpPr>
          <p:cNvPr id="430" name="Google Shape;430;p86"/>
          <p:cNvSpPr txBox="1"/>
          <p:nvPr>
            <p:ph type="title"/>
          </p:nvPr>
        </p:nvSpPr>
        <p:spPr>
          <a:xfrm>
            <a:off x="311700" y="445025"/>
            <a:ext cx="7915200" cy="6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merge - Existem muitas outras formas:</a:t>
            </a:r>
            <a:endParaRPr b="1" sz="40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31" name="Google Shape;431;p86"/>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grpSp>
        <p:nvGrpSpPr>
          <p:cNvPr id="436" name="Google Shape;436;p87"/>
          <p:cNvGrpSpPr/>
          <p:nvPr/>
        </p:nvGrpSpPr>
        <p:grpSpPr>
          <a:xfrm>
            <a:off x="4202551" y="994261"/>
            <a:ext cx="738900" cy="738974"/>
            <a:chOff x="974706" y="2467173"/>
            <a:chExt cx="738900" cy="738900"/>
          </a:xfrm>
        </p:grpSpPr>
        <p:sp>
          <p:nvSpPr>
            <p:cNvPr id="437" name="Google Shape;437;p8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39" name="Google Shape;439;p87"/>
          <p:cNvSpPr txBox="1"/>
          <p:nvPr/>
        </p:nvSpPr>
        <p:spPr>
          <a:xfrm>
            <a:off x="1461300" y="19718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highlight>
                <a:srgbClr val="EAFF6A"/>
              </a:highlight>
              <a:latin typeface="DM Sans"/>
              <a:ea typeface="DM Sans"/>
              <a:cs typeface="DM Sans"/>
              <a:sym typeface="DM Sans"/>
            </a:endParaRPr>
          </a:p>
        </p:txBody>
      </p:sp>
      <p:sp>
        <p:nvSpPr>
          <p:cNvPr id="440" name="Google Shape;440;p87"/>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25</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pic>
        <p:nvPicPr>
          <p:cNvPr id="441" name="Google Shape;441;p87"/>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grpSp>
        <p:nvGrpSpPr>
          <p:cNvPr id="446" name="Google Shape;446;p88"/>
          <p:cNvGrpSpPr/>
          <p:nvPr/>
        </p:nvGrpSpPr>
        <p:grpSpPr>
          <a:xfrm>
            <a:off x="501452" y="483061"/>
            <a:ext cx="401518" cy="401518"/>
            <a:chOff x="974706" y="2467173"/>
            <a:chExt cx="738900" cy="738900"/>
          </a:xfrm>
        </p:grpSpPr>
        <p:sp>
          <p:nvSpPr>
            <p:cNvPr id="447" name="Google Shape;447;p8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49" name="Google Shape;449;p88"/>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latin typeface="DM Sans"/>
              <a:ea typeface="DM Sans"/>
              <a:cs typeface="DM Sans"/>
              <a:sym typeface="DM Sans"/>
            </a:endParaRPr>
          </a:p>
        </p:txBody>
      </p:sp>
      <p:pic>
        <p:nvPicPr>
          <p:cNvPr id="450" name="Google Shape;450;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51" name="Google Shape;451;p88"/>
          <p:cNvSpPr txBox="1"/>
          <p:nvPr/>
        </p:nvSpPr>
        <p:spPr>
          <a:xfrm>
            <a:off x="604075" y="2492650"/>
            <a:ext cx="4389300" cy="2009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Aplique as quatro formas de join estudadas nos seguintes dataframes: </a:t>
            </a:r>
            <a:endParaRPr sz="1350">
              <a:solidFill>
                <a:schemeClr val="dk2"/>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rgbClr val="9CDCFE"/>
                </a:solidFill>
                <a:highlight>
                  <a:srgbClr val="1E1E1E"/>
                </a:highlight>
                <a:latin typeface="DM Sans"/>
                <a:ea typeface="DM Sans"/>
                <a:cs typeface="DM Sans"/>
                <a:sym typeface="DM Sans"/>
              </a:rPr>
              <a:t>df1</a:t>
            </a:r>
            <a:r>
              <a:rPr lang="pt-BR" sz="1350">
                <a:solidFill>
                  <a:srgbClr val="D4D4D4"/>
                </a:solidFill>
                <a:highlight>
                  <a:srgbClr val="1E1E1E"/>
                </a:highlight>
                <a:latin typeface="DM Sans"/>
                <a:ea typeface="DM Sans"/>
                <a:cs typeface="DM Sans"/>
                <a:sym typeface="DM Sans"/>
              </a:rPr>
              <a:t> = </a:t>
            </a:r>
            <a:r>
              <a:rPr lang="pt-BR" sz="1350">
                <a:solidFill>
                  <a:srgbClr val="4EC9B0"/>
                </a:solidFill>
                <a:highlight>
                  <a:srgbClr val="1E1E1E"/>
                </a:highlight>
                <a:latin typeface="DM Sans"/>
                <a:ea typeface="DM Sans"/>
                <a:cs typeface="DM Sans"/>
                <a:sym typeface="DM Sans"/>
              </a:rPr>
              <a:t>pd</a:t>
            </a:r>
            <a:r>
              <a:rPr lang="pt-BR" sz="1350">
                <a:solidFill>
                  <a:srgbClr val="D4D4D4"/>
                </a:solidFill>
                <a:highlight>
                  <a:srgbClr val="1E1E1E"/>
                </a:highlight>
                <a:latin typeface="DM Sans"/>
                <a:ea typeface="DM Sans"/>
                <a:cs typeface="DM Sans"/>
                <a:sym typeface="DM Sans"/>
              </a:rPr>
              <a:t>.</a:t>
            </a:r>
            <a:r>
              <a:rPr lang="pt-BR" sz="1350">
                <a:solidFill>
                  <a:srgbClr val="4EC9B0"/>
                </a:solidFill>
                <a:highlight>
                  <a:srgbClr val="1E1E1E"/>
                </a:highlight>
                <a:latin typeface="DM Sans"/>
                <a:ea typeface="DM Sans"/>
                <a:cs typeface="DM Sans"/>
                <a:sym typeface="DM Sans"/>
              </a:rPr>
              <a:t>DataFrame</a:t>
            </a:r>
            <a:r>
              <a:rPr lang="pt-BR" sz="1350">
                <a:solidFill>
                  <a:srgbClr val="D4D4D4"/>
                </a:solidFill>
                <a:highlight>
                  <a:srgbClr val="1E1E1E"/>
                </a:highlight>
                <a:latin typeface="DM Sans"/>
                <a:ea typeface="DM Sans"/>
                <a:cs typeface="DM Sans"/>
                <a:sym typeface="DM Sans"/>
              </a:rPr>
              <a:t>({</a:t>
            </a:r>
            <a:r>
              <a:rPr lang="pt-BR" sz="1350">
                <a:solidFill>
                  <a:srgbClr val="CE9178"/>
                </a:solidFill>
                <a:highlight>
                  <a:srgbClr val="1E1E1E"/>
                </a:highlight>
                <a:latin typeface="DM Sans"/>
                <a:ea typeface="DM Sans"/>
                <a:cs typeface="DM Sans"/>
                <a:sym typeface="DM Sans"/>
              </a:rPr>
              <a:t>'A'</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4</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2</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1</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3</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'B'</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'a'</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'b'</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'c'</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'b'</a:t>
            </a:r>
            <a:r>
              <a:rPr lang="pt-BR" sz="1350">
                <a:solidFill>
                  <a:srgbClr val="D4D4D4"/>
                </a:solidFill>
                <a:highlight>
                  <a:srgbClr val="1E1E1E"/>
                </a:highlight>
                <a:latin typeface="DM Sans"/>
                <a:ea typeface="DM Sans"/>
                <a:cs typeface="DM Sans"/>
                <a:sym typeface="DM Sans"/>
              </a:rPr>
              <a:t>]})</a:t>
            </a:r>
            <a:endParaRPr sz="1350">
              <a:solidFill>
                <a:srgbClr val="D4D4D4"/>
              </a:solidFill>
              <a:highlight>
                <a:srgbClr val="1E1E1E"/>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rgbClr val="9CDCFE"/>
                </a:solidFill>
                <a:highlight>
                  <a:srgbClr val="1E1E1E"/>
                </a:highlight>
                <a:latin typeface="DM Sans"/>
                <a:ea typeface="DM Sans"/>
                <a:cs typeface="DM Sans"/>
                <a:sym typeface="DM Sans"/>
              </a:rPr>
              <a:t>df2</a:t>
            </a:r>
            <a:r>
              <a:rPr lang="pt-BR" sz="1350">
                <a:solidFill>
                  <a:srgbClr val="D4D4D4"/>
                </a:solidFill>
                <a:highlight>
                  <a:srgbClr val="1E1E1E"/>
                </a:highlight>
                <a:latin typeface="DM Sans"/>
                <a:ea typeface="DM Sans"/>
                <a:cs typeface="DM Sans"/>
                <a:sym typeface="DM Sans"/>
              </a:rPr>
              <a:t> = </a:t>
            </a:r>
            <a:r>
              <a:rPr lang="pt-BR" sz="1350">
                <a:solidFill>
                  <a:srgbClr val="4EC9B0"/>
                </a:solidFill>
                <a:highlight>
                  <a:srgbClr val="1E1E1E"/>
                </a:highlight>
                <a:latin typeface="DM Sans"/>
                <a:ea typeface="DM Sans"/>
                <a:cs typeface="DM Sans"/>
                <a:sym typeface="DM Sans"/>
              </a:rPr>
              <a:t>pd</a:t>
            </a:r>
            <a:r>
              <a:rPr lang="pt-BR" sz="1350">
                <a:solidFill>
                  <a:srgbClr val="D4D4D4"/>
                </a:solidFill>
                <a:highlight>
                  <a:srgbClr val="1E1E1E"/>
                </a:highlight>
                <a:latin typeface="DM Sans"/>
                <a:ea typeface="DM Sans"/>
                <a:cs typeface="DM Sans"/>
                <a:sym typeface="DM Sans"/>
              </a:rPr>
              <a:t>.</a:t>
            </a:r>
            <a:r>
              <a:rPr lang="pt-BR" sz="1350">
                <a:solidFill>
                  <a:srgbClr val="4EC9B0"/>
                </a:solidFill>
                <a:highlight>
                  <a:srgbClr val="1E1E1E"/>
                </a:highlight>
                <a:latin typeface="DM Sans"/>
                <a:ea typeface="DM Sans"/>
                <a:cs typeface="DM Sans"/>
                <a:sym typeface="DM Sans"/>
              </a:rPr>
              <a:t>DataFrame</a:t>
            </a:r>
            <a:r>
              <a:rPr lang="pt-BR" sz="1350">
                <a:solidFill>
                  <a:srgbClr val="D4D4D4"/>
                </a:solidFill>
                <a:highlight>
                  <a:srgbClr val="1E1E1E"/>
                </a:highlight>
                <a:latin typeface="DM Sans"/>
                <a:ea typeface="DM Sans"/>
                <a:cs typeface="DM Sans"/>
                <a:sym typeface="DM Sans"/>
              </a:rPr>
              <a:t>({</a:t>
            </a:r>
            <a:r>
              <a:rPr lang="pt-BR" sz="1350">
                <a:solidFill>
                  <a:srgbClr val="CE9178"/>
                </a:solidFill>
                <a:highlight>
                  <a:srgbClr val="1E1E1E"/>
                </a:highlight>
                <a:latin typeface="DM Sans"/>
                <a:ea typeface="DM Sans"/>
                <a:cs typeface="DM Sans"/>
                <a:sym typeface="DM Sans"/>
              </a:rPr>
              <a:t>'A'</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2</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3</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5</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'C'</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10</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20</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30</a:t>
            </a:r>
            <a:r>
              <a:rPr lang="pt-BR" sz="1350">
                <a:solidFill>
                  <a:srgbClr val="D4D4D4"/>
                </a:solidFill>
                <a:highlight>
                  <a:srgbClr val="1E1E1E"/>
                </a:highlight>
                <a:latin typeface="DM Sans"/>
                <a:ea typeface="DM Sans"/>
                <a:cs typeface="DM Sans"/>
                <a:sym typeface="DM Sans"/>
              </a:rPr>
              <a:t>]})</a:t>
            </a:r>
            <a:endParaRPr sz="1350">
              <a:solidFill>
                <a:srgbClr val="D4D4D4"/>
              </a:solidFill>
              <a:highlight>
                <a:srgbClr val="1E1E1E"/>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sz="1350">
                <a:solidFill>
                  <a:schemeClr val="dk2"/>
                </a:solidFill>
                <a:latin typeface="DM Sans"/>
                <a:ea typeface="DM Sans"/>
                <a:cs typeface="DM Sans"/>
                <a:sym typeface="DM Sans"/>
              </a:rPr>
              <a:t>Analise os resultados. </a:t>
            </a:r>
            <a:endParaRPr sz="1350">
              <a:solidFill>
                <a:schemeClr val="dk2"/>
              </a:solidFill>
              <a:latin typeface="DM Sans"/>
              <a:ea typeface="DM Sans"/>
              <a:cs typeface="DM Sans"/>
              <a:sym typeface="DM Sans"/>
            </a:endParaRPr>
          </a:p>
          <a:p>
            <a:pPr indent="-314325" lvl="0" marL="457200" rtl="0" algn="l">
              <a:lnSpc>
                <a:spcPct val="100000"/>
              </a:lnSpc>
              <a:spcBef>
                <a:spcPts val="120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Sobre o resultado do outer join anterior, ordene a saída pela coluna A (ajustar índices). </a:t>
            </a:r>
            <a:endParaRPr b="1" sz="1350">
              <a:latin typeface="DM Sans"/>
              <a:ea typeface="DM Sans"/>
              <a:cs typeface="DM Sans"/>
              <a:sym typeface="DM Sans"/>
            </a:endParaRPr>
          </a:p>
        </p:txBody>
      </p:sp>
      <p:sp>
        <p:nvSpPr>
          <p:cNvPr id="452" name="Google Shape;452;p8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453" name="Google Shape;453;p88"/>
          <p:cNvSpPr txBox="1"/>
          <p:nvPr/>
        </p:nvSpPr>
        <p:spPr>
          <a:xfrm>
            <a:off x="5088925" y="2492650"/>
            <a:ext cx="36495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AutoNum type="arabicPeriod" startAt="3"/>
            </a:pPr>
            <a:r>
              <a:rPr lang="pt-BR" sz="1350">
                <a:solidFill>
                  <a:schemeClr val="dk2"/>
                </a:solidFill>
                <a:latin typeface="DM Sans"/>
                <a:ea typeface="DM Sans"/>
                <a:cs typeface="DM Sans"/>
                <a:sym typeface="DM Sans"/>
              </a:rPr>
              <a:t>Concatenar df1 e df2 em formato de linhas e depois colunas (ajustar índices).</a:t>
            </a:r>
            <a:endParaRPr sz="1350">
              <a:solidFill>
                <a:schemeClr val="dk2"/>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AutoNum type="arabicPeriod" startAt="3"/>
            </a:pPr>
            <a:r>
              <a:rPr lang="pt-BR" sz="1350">
                <a:solidFill>
                  <a:schemeClr val="dk2"/>
                </a:solidFill>
                <a:latin typeface="DM Sans"/>
                <a:ea typeface="DM Sans"/>
                <a:cs typeface="DM Sans"/>
                <a:sym typeface="DM Sans"/>
              </a:rPr>
              <a:t>Calcule a soma da coluna A por agrupamento da coluna B no df1. </a:t>
            </a:r>
            <a:endParaRPr sz="1350">
              <a:solidFill>
                <a:schemeClr val="dk2"/>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90"/>
          <p:cNvGrpSpPr/>
          <p:nvPr/>
        </p:nvGrpSpPr>
        <p:grpSpPr>
          <a:xfrm>
            <a:off x="4241869" y="1346935"/>
            <a:ext cx="738900" cy="738900"/>
            <a:chOff x="5323100" y="2467173"/>
            <a:chExt cx="738900" cy="738900"/>
          </a:xfrm>
        </p:grpSpPr>
        <p:sp>
          <p:nvSpPr>
            <p:cNvPr id="464" name="Google Shape;464;p9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endParaRPr>
            </a:p>
          </p:txBody>
        </p:sp>
        <p:pic>
          <p:nvPicPr>
            <p:cNvPr id="465" name="Google Shape;465;p90"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466" name="Google Shape;466;p90"/>
          <p:cNvSpPr txBox="1"/>
          <p:nvPr/>
        </p:nvSpPr>
        <p:spPr>
          <a:xfrm>
            <a:off x="1500619" y="25613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highlight>
                <a:srgbClr val="EAFF6A"/>
              </a:highlight>
              <a:latin typeface="DM Sans"/>
              <a:ea typeface="DM Sans"/>
              <a:cs typeface="DM Sans"/>
              <a:sym typeface="DM Sans"/>
            </a:endParaRPr>
          </a:p>
        </p:txBody>
      </p:sp>
      <p:sp>
        <p:nvSpPr>
          <p:cNvPr id="467" name="Google Shape;467;p90"/>
          <p:cNvSpPr txBox="1"/>
          <p:nvPr/>
        </p:nvSpPr>
        <p:spPr>
          <a:xfrm>
            <a:off x="1026619" y="36935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chemeClr val="dk2"/>
                </a:solidFill>
                <a:latin typeface="DM Sans"/>
                <a:ea typeface="DM Sans"/>
                <a:cs typeface="DM Sans"/>
                <a:sym typeface="DM Sans"/>
              </a:rPr>
              <a:t>DESAFIO FORA DE SALA</a:t>
            </a:r>
            <a:endParaRPr sz="2000">
              <a:solidFill>
                <a:schemeClr val="dk2"/>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91"/>
          <p:cNvSpPr txBox="1"/>
          <p:nvPr/>
        </p:nvSpPr>
        <p:spPr>
          <a:xfrm>
            <a:off x="501450" y="894975"/>
            <a:ext cx="5308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são?</a:t>
            </a:r>
            <a:endParaRPr b="1" sz="4000">
              <a:solidFill>
                <a:schemeClr val="dk1"/>
              </a:solidFill>
              <a:latin typeface="DM Sans"/>
              <a:ea typeface="DM Sans"/>
              <a:cs typeface="DM Sans"/>
              <a:sym typeface="DM Sans"/>
            </a:endParaRPr>
          </a:p>
        </p:txBody>
      </p:sp>
      <p:sp>
        <p:nvSpPr>
          <p:cNvPr id="473" name="Google Shape;473;p91"/>
          <p:cNvSpPr/>
          <p:nvPr/>
        </p:nvSpPr>
        <p:spPr>
          <a:xfrm>
            <a:off x="588525" y="686550"/>
            <a:ext cx="2991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1"/>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ATIVIDADES E PROJETO FINAL</a:t>
            </a:r>
            <a:endParaRPr sz="1400">
              <a:latin typeface="DM Sans"/>
              <a:ea typeface="DM Sans"/>
              <a:cs typeface="DM Sans"/>
              <a:sym typeface="DM Sans"/>
            </a:endParaRPr>
          </a:p>
        </p:txBody>
      </p:sp>
      <p:sp>
        <p:nvSpPr>
          <p:cNvPr id="475" name="Google Shape;475;p91"/>
          <p:cNvSpPr txBox="1"/>
          <p:nvPr/>
        </p:nvSpPr>
        <p:spPr>
          <a:xfrm>
            <a:off x="401175" y="2513600"/>
            <a:ext cx="37344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400">
                <a:latin typeface="DM Sans"/>
                <a:ea typeface="DM Sans"/>
                <a:cs typeface="DM Sans"/>
                <a:sym typeface="DM Sans"/>
              </a:rPr>
              <a:t>São d</a:t>
            </a:r>
            <a:r>
              <a:rPr lang="pt-BR" sz="1400">
                <a:solidFill>
                  <a:srgbClr val="000000"/>
                </a:solidFill>
                <a:latin typeface="DM Sans"/>
                <a:ea typeface="DM Sans"/>
                <a:cs typeface="DM Sans"/>
                <a:sym typeface="DM Sans"/>
              </a:rPr>
              <a:t>esafios que complementam a aprendizagem. São optativos, mas te ajudam a praticar. </a:t>
            </a:r>
            <a:r>
              <a:rPr lang="pt-BR" sz="1400">
                <a:latin typeface="DM Sans"/>
                <a:ea typeface="DM Sans"/>
                <a:cs typeface="DM Sans"/>
                <a:sym typeface="DM Sans"/>
              </a:rPr>
              <a:t>Serão passados no final da aula.</a:t>
            </a:r>
            <a:endParaRPr sz="1400">
              <a:solidFill>
                <a:srgbClr val="000000"/>
              </a:solidFill>
              <a:latin typeface="DM Sans"/>
              <a:ea typeface="DM Sans"/>
              <a:cs typeface="DM Sans"/>
              <a:sym typeface="DM Sans"/>
            </a:endParaRPr>
          </a:p>
        </p:txBody>
      </p:sp>
      <p:grpSp>
        <p:nvGrpSpPr>
          <p:cNvPr id="476" name="Google Shape;476;p91"/>
          <p:cNvGrpSpPr/>
          <p:nvPr/>
        </p:nvGrpSpPr>
        <p:grpSpPr>
          <a:xfrm>
            <a:off x="401370" y="2033197"/>
            <a:ext cx="431074" cy="431074"/>
            <a:chOff x="5323100" y="2467173"/>
            <a:chExt cx="738900" cy="738900"/>
          </a:xfrm>
        </p:grpSpPr>
        <p:sp>
          <p:nvSpPr>
            <p:cNvPr id="477" name="Google Shape;477;p9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pic>
          <p:nvPicPr>
            <p:cNvPr id="478" name="Google Shape;478;p91"/>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479" name="Google Shape;479;p91"/>
          <p:cNvSpPr txBox="1"/>
          <p:nvPr/>
        </p:nvSpPr>
        <p:spPr>
          <a:xfrm>
            <a:off x="917675" y="2048663"/>
            <a:ext cx="25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400">
                <a:latin typeface="DM Sans"/>
                <a:ea typeface="DM Sans"/>
                <a:cs typeface="DM Sans"/>
                <a:sym typeface="DM Sans"/>
              </a:rPr>
              <a:t>Desafio fora de sala</a:t>
            </a:r>
            <a:endParaRPr b="1" sz="1400">
              <a:latin typeface="DM Sans"/>
              <a:ea typeface="DM Sans"/>
              <a:cs typeface="DM Sans"/>
              <a:sym typeface="DM Sans"/>
            </a:endParaRPr>
          </a:p>
        </p:txBody>
      </p:sp>
      <p:sp>
        <p:nvSpPr>
          <p:cNvPr id="480" name="Google Shape;480;p91"/>
          <p:cNvSpPr/>
          <p:nvPr/>
        </p:nvSpPr>
        <p:spPr>
          <a:xfrm>
            <a:off x="4394631" y="1851200"/>
            <a:ext cx="3506400" cy="1532700"/>
          </a:xfrm>
          <a:prstGeom prst="wedgeRectCallout">
            <a:avLst>
              <a:gd fmla="val -54904" name="adj1"/>
              <a:gd fmla="val 26579" name="adj2"/>
            </a:avLst>
          </a:prstGeom>
          <a:solidFill>
            <a:srgbClr val="EAFF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Calibri"/>
              <a:ea typeface="Calibri"/>
              <a:cs typeface="Calibri"/>
              <a:sym typeface="Calibri"/>
            </a:endParaRPr>
          </a:p>
        </p:txBody>
      </p:sp>
      <p:sp>
        <p:nvSpPr>
          <p:cNvPr id="481" name="Google Shape;481;p91"/>
          <p:cNvSpPr txBox="1"/>
          <p:nvPr/>
        </p:nvSpPr>
        <p:spPr>
          <a:xfrm>
            <a:off x="4626781" y="1986500"/>
            <a:ext cx="3173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400">
                <a:latin typeface="DM Sans"/>
                <a:ea typeface="DM Sans"/>
                <a:cs typeface="DM Sans"/>
                <a:sym typeface="DM Sans"/>
              </a:rPr>
              <a:t>É muito importante fazer os desafios fora de aula para reforçar o seu aprendizado. Sempre que tiver dúvidas traga nas aulas e peça ajuda ao professor.</a:t>
            </a:r>
            <a:endParaRPr sz="140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9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latin typeface="DM Sans"/>
              <a:ea typeface="DM Sans"/>
              <a:cs typeface="DM Sans"/>
              <a:sym typeface="DM Sans"/>
            </a:endParaRPr>
          </a:p>
        </p:txBody>
      </p:sp>
      <p:pic>
        <p:nvPicPr>
          <p:cNvPr id="487" name="Google Shape;487;p9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88" name="Google Shape;488;p92"/>
          <p:cNvGrpSpPr/>
          <p:nvPr/>
        </p:nvGrpSpPr>
        <p:grpSpPr>
          <a:xfrm>
            <a:off x="475507" y="468297"/>
            <a:ext cx="431074" cy="431074"/>
            <a:chOff x="5323100" y="2467173"/>
            <a:chExt cx="738900" cy="738900"/>
          </a:xfrm>
        </p:grpSpPr>
        <p:sp>
          <p:nvSpPr>
            <p:cNvPr id="489" name="Google Shape;489;p9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endParaRPr>
            </a:p>
          </p:txBody>
        </p:sp>
        <p:pic>
          <p:nvPicPr>
            <p:cNvPr id="490" name="Google Shape;490;p9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91" name="Google Shape;491;p92"/>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FORA DE SALA</a:t>
            </a:r>
            <a:endParaRPr sz="1400">
              <a:latin typeface="DM Sans"/>
              <a:ea typeface="DM Sans"/>
              <a:cs typeface="DM Sans"/>
              <a:sym typeface="DM Sans"/>
            </a:endParaRPr>
          </a:p>
        </p:txBody>
      </p:sp>
      <p:sp>
        <p:nvSpPr>
          <p:cNvPr id="492" name="Google Shape;492;p92"/>
          <p:cNvSpPr txBox="1"/>
          <p:nvPr/>
        </p:nvSpPr>
        <p:spPr>
          <a:xfrm>
            <a:off x="1000300" y="1566075"/>
            <a:ext cx="3834600" cy="2948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Descrição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Usando o arquivo "best-selling game consoles.xlsx" conte quantos consoles tem na base por companhias.</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Ordene o resultado anterior pela quantidade de consoles por companhia de forma decrescente.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Sobre o dataframe anterior, adicione a coluna "Market Value" presente na tabela do arquivo "company.txt".</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Qual o valor médio de Market Value por console?</a:t>
            </a:r>
            <a:endParaRPr sz="1350">
              <a:solidFill>
                <a:schemeClr val="dk2"/>
              </a:solidFill>
              <a:latin typeface="DM Sans"/>
              <a:ea typeface="DM Sans"/>
              <a:cs typeface="DM Sans"/>
              <a:sym typeface="DM Sans"/>
            </a:endParaRPr>
          </a:p>
        </p:txBody>
      </p:sp>
      <p:pic>
        <p:nvPicPr>
          <p:cNvPr id="493" name="Google Shape;493;p92"/>
          <p:cNvPicPr preferRelativeResize="0"/>
          <p:nvPr/>
        </p:nvPicPr>
        <p:blipFill>
          <a:blip r:embed="rId5">
            <a:alphaModFix/>
          </a:blip>
          <a:stretch>
            <a:fillRect/>
          </a:stretch>
        </p:blipFill>
        <p:spPr>
          <a:xfrm>
            <a:off x="5177800" y="1567665"/>
            <a:ext cx="2572199" cy="2945209"/>
          </a:xfrm>
          <a:prstGeom prst="rect">
            <a:avLst/>
          </a:prstGeom>
          <a:noFill/>
          <a:ln>
            <a:noFill/>
          </a:ln>
        </p:spPr>
      </p:pic>
      <p:sp>
        <p:nvSpPr>
          <p:cNvPr id="494" name="Google Shape;494;p92"/>
          <p:cNvSpPr txBox="1"/>
          <p:nvPr/>
        </p:nvSpPr>
        <p:spPr>
          <a:xfrm>
            <a:off x="5143700" y="4567450"/>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highlight>
                  <a:srgbClr val="EAFF6A"/>
                </a:highlight>
                <a:latin typeface="DM Sans"/>
                <a:ea typeface="DM Sans"/>
                <a:cs typeface="DM Sans"/>
                <a:sym typeface="DM Sans"/>
              </a:rPr>
              <a:t>saída esperada- exercício 3</a:t>
            </a:r>
            <a:endParaRPr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sp>
        <p:nvSpPr>
          <p:cNvPr id="499" name="Google Shape;499;p9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500" name="Google Shape;500;p93"/>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3"/>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502" name="Google Shape;502;p93"/>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503" name="Google Shape;503;p93"/>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 name="Google Shape;504;p93"/>
          <p:cNvCxnSpPr>
            <a:stCxn id="505" idx="6"/>
            <a:endCxn id="500"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506" name="Google Shape;506;p93"/>
          <p:cNvCxnSpPr>
            <a:stCxn id="500" idx="6"/>
            <a:endCxn id="503"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507" name="Google Shape;507;p93"/>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508" name="Google Shape;508;p93"/>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509" name="Google Shape;509;p93"/>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510" name="Google Shape;510;p93"/>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511" name="Google Shape;511;p93"/>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512" name="Google Shape;512;p93"/>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513" name="Google Shape;513;p93"/>
          <p:cNvGrpSpPr/>
          <p:nvPr/>
        </p:nvGrpSpPr>
        <p:grpSpPr>
          <a:xfrm>
            <a:off x="1731113" y="1953850"/>
            <a:ext cx="587100" cy="600300"/>
            <a:chOff x="1731113" y="1953850"/>
            <a:chExt cx="587100" cy="600300"/>
          </a:xfrm>
        </p:grpSpPr>
        <p:sp>
          <p:nvSpPr>
            <p:cNvPr id="505" name="Google Shape;505;p93"/>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93"/>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4"/>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520" name="Google Shape;520;p94"/>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521" name="Google Shape;521;p94"/>
          <p:cNvGrpSpPr/>
          <p:nvPr/>
        </p:nvGrpSpPr>
        <p:grpSpPr>
          <a:xfrm>
            <a:off x="1527125" y="2646775"/>
            <a:ext cx="3705225" cy="923925"/>
            <a:chOff x="4463725" y="2301200"/>
            <a:chExt cx="3705225" cy="923925"/>
          </a:xfrm>
        </p:grpSpPr>
        <p:pic>
          <p:nvPicPr>
            <p:cNvPr id="522" name="Google Shape;522;p94"/>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523" name="Google Shape;523;p94"/>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524" name="Google Shape;524;p94"/>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525" name="Google Shape;525;p94"/>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526" name="Google Shape;526;p94"/>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9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532" name="Google Shape;532;p95"/>
          <p:cNvSpPr txBox="1"/>
          <p:nvPr/>
        </p:nvSpPr>
        <p:spPr>
          <a:xfrm>
            <a:off x="2109143" y="21536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Funções de Agregação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Group By e Agg</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sort_values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concat e merge</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left, right, inner e outer Join</a:t>
            </a:r>
            <a:endParaRPr sz="1350">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grpSp>
        <p:nvGrpSpPr>
          <p:cNvPr id="537" name="Google Shape;537;p96"/>
          <p:cNvGrpSpPr/>
          <p:nvPr/>
        </p:nvGrpSpPr>
        <p:grpSpPr>
          <a:xfrm>
            <a:off x="4202550" y="1278135"/>
            <a:ext cx="738900" cy="738900"/>
            <a:chOff x="4202550" y="994173"/>
            <a:chExt cx="738900" cy="738900"/>
          </a:xfrm>
        </p:grpSpPr>
        <p:sp>
          <p:nvSpPr>
            <p:cNvPr id="538" name="Google Shape;538;p9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39" name="Google Shape;539;p9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40" name="Google Shape;540;p96"/>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7"/>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546" name="Google Shape;546;p97"/>
          <p:cNvGrpSpPr/>
          <p:nvPr/>
        </p:nvGrpSpPr>
        <p:grpSpPr>
          <a:xfrm>
            <a:off x="457358" y="468285"/>
            <a:ext cx="431074" cy="431074"/>
            <a:chOff x="4202550" y="994173"/>
            <a:chExt cx="738900" cy="738900"/>
          </a:xfrm>
        </p:grpSpPr>
        <p:sp>
          <p:nvSpPr>
            <p:cNvPr id="547" name="Google Shape;547;p9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48" name="Google Shape;548;p9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49" name="Google Shape;549;p9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50" name="Google Shape;550;p97"/>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chemeClr val="dk2"/>
                </a:solidFill>
                <a:latin typeface="DM Sans"/>
                <a:ea typeface="DM Sans"/>
                <a:cs typeface="DM Sans"/>
                <a:sym typeface="DM Sans"/>
                <a:hlinkClick r:id="rId4">
                  <a:extLst>
                    <a:ext uri="{A12FA001-AC4F-418D-AE19-62706E023703}">
                      <ahyp:hlinkClr val="tx"/>
                    </a:ext>
                  </a:extLst>
                </a:hlinkClick>
              </a:rPr>
              <a:t>Pandas: combinando data frames com merge() e concat()</a:t>
            </a:r>
            <a:r>
              <a:rPr lang="pt-BR" sz="1350">
                <a:solidFill>
                  <a:schemeClr val="dk2"/>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Hackers</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8"/>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60"/>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Manipulações de dados com Pandas II</a:t>
            </a:r>
            <a:endParaRPr b="1" sz="4000">
              <a:solidFill>
                <a:srgbClr val="EAFF6A"/>
              </a:solidFill>
              <a:latin typeface="DM Sans"/>
              <a:ea typeface="DM Sans"/>
              <a:cs typeface="DM Sans"/>
              <a:sym typeface="DM Sans"/>
            </a:endParaRPr>
          </a:p>
        </p:txBody>
      </p:sp>
      <p:sp>
        <p:nvSpPr>
          <p:cNvPr id="212" name="Google Shape;212;p6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10.</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218" name="Google Shape;218;p6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219" name="Google Shape;219;p61"/>
          <p:cNvSpPr txBox="1"/>
          <p:nvPr/>
        </p:nvSpPr>
        <p:spPr>
          <a:xfrm>
            <a:off x="2690552" y="1451625"/>
            <a:ext cx="3494400" cy="21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500">
                <a:solidFill>
                  <a:schemeClr val="lt1"/>
                </a:solidFill>
                <a:latin typeface="DM Sans"/>
                <a:ea typeface="DM Sans"/>
                <a:cs typeface="DM Sans"/>
                <a:sym typeface="DM Sans"/>
              </a:rPr>
              <a:t>Aprofundamento dos conceitos da biblioteca Pandas</a:t>
            </a:r>
            <a:endParaRPr sz="1500">
              <a:solidFill>
                <a:schemeClr val="lt1"/>
              </a:solidFill>
              <a:latin typeface="DM Sans"/>
              <a:ea typeface="DM Sans"/>
              <a:cs typeface="DM Sans"/>
              <a:sym typeface="DM Sans"/>
            </a:endParaRPr>
          </a:p>
          <a:p>
            <a:pPr indent="-323850" lvl="0" marL="457200" rtl="0" algn="l">
              <a:lnSpc>
                <a:spcPct val="115000"/>
              </a:lnSpc>
              <a:spcBef>
                <a:spcPts val="120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Funções de Agregação</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Group By e Agg</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Ordenação</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Concatenação</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Merge (join)</a:t>
            </a:r>
            <a:endParaRPr sz="1500">
              <a:solidFill>
                <a:schemeClr val="lt1"/>
              </a:solidFill>
              <a:latin typeface="DM Sans"/>
              <a:ea typeface="DM Sans"/>
              <a:cs typeface="DM Sans"/>
              <a:sym typeface="DM Sans"/>
            </a:endParaRPr>
          </a:p>
        </p:txBody>
      </p:sp>
      <p:pic>
        <p:nvPicPr>
          <p:cNvPr id="220" name="Google Shape;220;p61"/>
          <p:cNvPicPr preferRelativeResize="0"/>
          <p:nvPr/>
        </p:nvPicPr>
        <p:blipFill>
          <a:blip r:embed="rId3">
            <a:alphaModFix/>
          </a:blip>
          <a:stretch>
            <a:fillRect/>
          </a:stretch>
        </p:blipFill>
        <p:spPr>
          <a:xfrm>
            <a:off x="2172438" y="4076363"/>
            <a:ext cx="196975" cy="196975"/>
          </a:xfrm>
          <a:prstGeom prst="rect">
            <a:avLst/>
          </a:prstGeom>
          <a:noFill/>
          <a:ln>
            <a:noFill/>
          </a:ln>
        </p:spPr>
      </p:pic>
      <p:sp>
        <p:nvSpPr>
          <p:cNvPr id="221" name="Google Shape;221;p61"/>
          <p:cNvSpPr txBox="1"/>
          <p:nvPr/>
        </p:nvSpPr>
        <p:spPr>
          <a:xfrm>
            <a:off x="2728102" y="3979125"/>
            <a:ext cx="34944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Compreender os diferentes tipos de Join</a:t>
            </a:r>
            <a:endParaRPr sz="1500">
              <a:solidFill>
                <a:schemeClr val="lt1"/>
              </a:solidFill>
              <a:latin typeface="DM Sans"/>
              <a:ea typeface="DM Sans"/>
              <a:cs typeface="DM Sans"/>
              <a:sym typeface="DM Sans"/>
            </a:endParaRPr>
          </a:p>
        </p:txBody>
      </p:sp>
      <p:cxnSp>
        <p:nvCxnSpPr>
          <p:cNvPr id="222" name="Google Shape;222;p61"/>
          <p:cNvCxnSpPr>
            <a:stCxn id="218" idx="2"/>
            <a:endCxn id="220" idx="0"/>
          </p:cNvCxnSpPr>
          <p:nvPr/>
        </p:nvCxnSpPr>
        <p:spPr>
          <a:xfrm flipH="1" rot="-5400000">
            <a:off x="1104225" y="2908987"/>
            <a:ext cx="2334000" cy="600"/>
          </a:xfrm>
          <a:prstGeom prst="bentConnector3">
            <a:avLst>
              <a:gd fmla="val 50002"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62"/>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Funções de agregação</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63"/>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233" name="Google Shape;233;p6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4" name="Google Shape;234;p63"/>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de agregação</a:t>
            </a:r>
            <a:endParaRPr b="1" sz="4000">
              <a:solidFill>
                <a:schemeClr val="dk1"/>
              </a:solidFill>
              <a:latin typeface="DM Sans"/>
              <a:ea typeface="DM Sans"/>
              <a:cs typeface="DM Sans"/>
              <a:sym typeface="DM Sans"/>
            </a:endParaRPr>
          </a:p>
        </p:txBody>
      </p:sp>
      <p:sp>
        <p:nvSpPr>
          <p:cNvPr id="235" name="Google Shape;235;p63"/>
          <p:cNvSpPr txBox="1"/>
          <p:nvPr/>
        </p:nvSpPr>
        <p:spPr>
          <a:xfrm>
            <a:off x="3547925" y="2161050"/>
            <a:ext cx="4213500" cy="269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Funções de agregação são usadas para resumir e analisar dados em uma série ou dataframe, as principais são: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mean():</a:t>
            </a:r>
            <a:r>
              <a:rPr lang="pt-BR" sz="1350">
                <a:solidFill>
                  <a:schemeClr val="dk1"/>
                </a:solidFill>
                <a:latin typeface="DM Sans"/>
                <a:ea typeface="DM Sans"/>
                <a:cs typeface="DM Sans"/>
                <a:sym typeface="DM Sans"/>
              </a:rPr>
              <a:t> média dos valores;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sum(): </a:t>
            </a:r>
            <a:r>
              <a:rPr lang="pt-BR" sz="1350">
                <a:solidFill>
                  <a:schemeClr val="dk1"/>
                </a:solidFill>
                <a:latin typeface="DM Sans"/>
                <a:ea typeface="DM Sans"/>
                <a:cs typeface="DM Sans"/>
                <a:sym typeface="DM Sans"/>
              </a:rPr>
              <a:t>soma dos valores;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count():</a:t>
            </a:r>
            <a:r>
              <a:rPr lang="pt-BR" sz="1350">
                <a:solidFill>
                  <a:schemeClr val="dk1"/>
                </a:solidFill>
                <a:latin typeface="DM Sans"/>
                <a:ea typeface="DM Sans"/>
                <a:cs typeface="DM Sans"/>
                <a:sym typeface="DM Sans"/>
              </a:rPr>
              <a:t> número de valores não nulos;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min():</a:t>
            </a:r>
            <a:r>
              <a:rPr lang="pt-BR" sz="1350">
                <a:solidFill>
                  <a:schemeClr val="dk1"/>
                </a:solidFill>
                <a:latin typeface="DM Sans"/>
                <a:ea typeface="DM Sans"/>
                <a:cs typeface="DM Sans"/>
                <a:sym typeface="DM Sans"/>
              </a:rPr>
              <a:t> valor mínimo;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max():</a:t>
            </a:r>
            <a:r>
              <a:rPr lang="pt-BR" sz="1350">
                <a:solidFill>
                  <a:schemeClr val="dk1"/>
                </a:solidFill>
                <a:latin typeface="DM Sans"/>
                <a:ea typeface="DM Sans"/>
                <a:cs typeface="DM Sans"/>
                <a:sym typeface="DM Sans"/>
              </a:rPr>
              <a:t> valor máximo;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std():</a:t>
            </a:r>
            <a:r>
              <a:rPr lang="pt-BR" sz="1350">
                <a:solidFill>
                  <a:schemeClr val="dk1"/>
                </a:solidFill>
                <a:latin typeface="DM Sans"/>
                <a:ea typeface="DM Sans"/>
                <a:cs typeface="DM Sans"/>
                <a:sym typeface="DM Sans"/>
              </a:rPr>
              <a:t> desvio padrão dos valores;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var():</a:t>
            </a:r>
            <a:r>
              <a:rPr lang="pt-BR" sz="1350">
                <a:solidFill>
                  <a:schemeClr val="dk1"/>
                </a:solidFill>
                <a:latin typeface="DM Sans"/>
                <a:ea typeface="DM Sans"/>
                <a:cs typeface="DM Sans"/>
                <a:sym typeface="DM Sans"/>
              </a:rPr>
              <a:t> variância dos valores.</a:t>
            </a:r>
            <a:endParaRPr sz="1350">
              <a:solidFill>
                <a:schemeClr val="dk1"/>
              </a:solidFill>
              <a:latin typeface="DM Sans"/>
              <a:ea typeface="DM Sans"/>
              <a:cs typeface="DM Sans"/>
              <a:sym typeface="DM Sans"/>
            </a:endParaRPr>
          </a:p>
        </p:txBody>
      </p:sp>
      <p:pic>
        <p:nvPicPr>
          <p:cNvPr id="236" name="Google Shape;236;p63"/>
          <p:cNvPicPr preferRelativeResize="0"/>
          <p:nvPr/>
        </p:nvPicPr>
        <p:blipFill>
          <a:blip r:embed="rId5">
            <a:alphaModFix/>
          </a:blip>
          <a:stretch>
            <a:fillRect/>
          </a:stretch>
        </p:blipFill>
        <p:spPr>
          <a:xfrm>
            <a:off x="210400" y="1502063"/>
            <a:ext cx="2876799" cy="213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64"/>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242" name="Google Shape;242;p6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3" name="Google Shape;243;p64"/>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de agregação</a:t>
            </a:r>
            <a:endParaRPr b="1" sz="4000">
              <a:solidFill>
                <a:schemeClr val="dk1"/>
              </a:solidFill>
              <a:latin typeface="DM Sans"/>
              <a:ea typeface="DM Sans"/>
              <a:cs typeface="DM Sans"/>
              <a:sym typeface="DM Sans"/>
            </a:endParaRPr>
          </a:p>
        </p:txBody>
      </p:sp>
      <p:sp>
        <p:nvSpPr>
          <p:cNvPr id="244" name="Google Shape;244;p64"/>
          <p:cNvSpPr txBox="1"/>
          <p:nvPr/>
        </p:nvSpPr>
        <p:spPr>
          <a:xfrm>
            <a:off x="3547925" y="2161050"/>
            <a:ext cx="4213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median(): </a:t>
            </a:r>
            <a:r>
              <a:rPr lang="pt-BR" sz="1350">
                <a:solidFill>
                  <a:schemeClr val="dk1"/>
                </a:solidFill>
                <a:latin typeface="DM Sans"/>
                <a:ea typeface="DM Sans"/>
                <a:cs typeface="DM Sans"/>
                <a:sym typeface="DM Sans"/>
              </a:rPr>
              <a:t>encontra a mediana dos valores em uma série ou dataframe.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quantile():</a:t>
            </a:r>
            <a:r>
              <a:rPr lang="pt-BR" sz="1350">
                <a:solidFill>
                  <a:schemeClr val="dk1"/>
                </a:solidFill>
                <a:latin typeface="DM Sans"/>
                <a:ea typeface="DM Sans"/>
                <a:cs typeface="DM Sans"/>
                <a:sym typeface="DM Sans"/>
              </a:rPr>
              <a:t> encontra o valor do quantil para uma série ou dataframe.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possível aplicar as funções de agregação para todas as colunas também.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45" name="Google Shape;245;p64"/>
          <p:cNvPicPr preferRelativeResize="0"/>
          <p:nvPr/>
        </p:nvPicPr>
        <p:blipFill>
          <a:blip r:embed="rId5">
            <a:alphaModFix/>
          </a:blip>
          <a:stretch>
            <a:fillRect/>
          </a:stretch>
        </p:blipFill>
        <p:spPr>
          <a:xfrm>
            <a:off x="195113" y="2833600"/>
            <a:ext cx="2907349" cy="1723225"/>
          </a:xfrm>
          <a:prstGeom prst="rect">
            <a:avLst/>
          </a:prstGeom>
          <a:noFill/>
          <a:ln>
            <a:noFill/>
          </a:ln>
        </p:spPr>
      </p:pic>
      <p:pic>
        <p:nvPicPr>
          <p:cNvPr id="246" name="Google Shape;246;p64"/>
          <p:cNvPicPr preferRelativeResize="0"/>
          <p:nvPr/>
        </p:nvPicPr>
        <p:blipFill>
          <a:blip r:embed="rId6">
            <a:alphaModFix/>
          </a:blip>
          <a:stretch>
            <a:fillRect/>
          </a:stretch>
        </p:blipFill>
        <p:spPr>
          <a:xfrm>
            <a:off x="726787" y="732250"/>
            <a:ext cx="1844025" cy="1891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22222"/>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